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3" r:id="rId2"/>
    <p:sldId id="382" r:id="rId3"/>
    <p:sldId id="383" r:id="rId4"/>
    <p:sldId id="410" r:id="rId5"/>
    <p:sldId id="406" r:id="rId6"/>
    <p:sldId id="411" r:id="rId7"/>
    <p:sldId id="413" r:id="rId8"/>
    <p:sldId id="414" r:id="rId9"/>
    <p:sldId id="415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  <a:srgbClr val="D1C7D7"/>
    <a:srgbClr val="0099FF"/>
    <a:srgbClr val="669900"/>
    <a:srgbClr val="990033"/>
    <a:srgbClr val="BDAEC6"/>
    <a:srgbClr val="3FB1FF"/>
    <a:srgbClr val="B9A9C3"/>
    <a:srgbClr val="B1A0BC"/>
    <a:srgbClr val="8F7B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82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2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87ADE9-6E0D-4C5C-A5D6-7D4CE5AE9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17B472-B979-4B30-81F6-54A5D89EB0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4C0182-360A-4E70-B4C6-051DB5794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28/07/2023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EED2D0-59B6-4F9A-83F7-21661C660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B9B2A0-E7FC-43E2-944A-862860D26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59863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DCF09-4A5E-4A29-940E-CC8708133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F8B3B3-9D8C-43A2-8C7F-E58BB2315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5D75B7-F7A3-477E-8BF9-C79109C7E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28/07/2023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83E495-5761-4031-96A1-8BD9571E1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762091-D0F4-49E8-9E43-872F889F1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88911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6694A0-F94B-4646-8FA3-DE7BDE4D44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A716F6-0BB6-4ABF-A6A5-6804D2AF9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C4477F-046F-4B38-BA94-9AE10012C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28/07/2023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9407A4-610D-43F1-9B7D-BA2540743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7011E7-2F6F-4695-AF1F-32D519169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7950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91083-E956-450D-A29A-D52C55164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08B837-5964-4E1C-A55A-DB676111E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165D82-F447-44A7-AAC8-54682721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28/07/2023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EC655F-2F56-4538-A2CF-989A5F0DC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59ED81-3A7A-41E1-8F02-BA4C6A1E3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40230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6421EB-982D-40D4-889E-DB1C56BE7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CF683E-1650-43F2-BFF9-2AAEF505C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F2C237-287B-4C20-B87F-C1E3BFB05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28/07/2023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BBF5D3-01CA-48F9-89DA-8151702D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77F364-4880-4CD3-8B11-B2C4543D5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83557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FC7BE-88C1-4B16-81C2-74FC38F08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C0E30B-0263-4976-A2EB-6E1B53504C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5A2B95-8B91-47FC-9E08-7824B8457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1BDCCF-925E-4F67-B5C9-3C1AAD8E5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28/07/2023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AD6480-9D64-4641-9F31-19D3F0974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39CA1C-0827-41FE-BB2D-162F03525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86702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6E8AF0-3E3C-478C-BEF1-16CD278B6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AA9A44-09D8-4E4F-B95F-9A5111A90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A12DDAD-D7AA-44E9-9278-71BCE6352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A55BB4D-9CE6-496C-B6DA-E9D4D3CCF2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4B11FFF-95E5-45C2-9380-2C873711A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A447313-F997-44F9-8D11-DB48E63DF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28/07/2023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1383FC-7C34-4D6C-A3AC-308AD0E8B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9F970DB-7D4E-4B01-B860-96858B5F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07599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403879-6035-469C-A91A-0B899AC2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884198F-4C79-4A94-B2E6-DCBE3AA7F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28/07/2023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BAB7EAE-FA23-4164-B6FC-A9886831E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F2FFBF-EFF0-4C8B-906A-129319934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11527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AE582E2-64D4-4B61-924A-17360564D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72246" y="6373602"/>
            <a:ext cx="4114800" cy="365125"/>
          </a:xfrm>
        </p:spPr>
        <p:txBody>
          <a:bodyPr/>
          <a:lstStyle/>
          <a:p>
            <a:r>
              <a:rPr lang="es-MX" dirty="0">
                <a:solidFill>
                  <a:srgbClr val="B25C66"/>
                </a:solidFill>
              </a:rPr>
              <a:t>Comunidad Universitaria (COMUNIV)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76493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58A7CD-89DD-4EFA-8855-0CC52DCDB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ACF955-9377-40FF-AD9D-7BB35DCA4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303F1E-80F6-47B4-A0F0-7C5277269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9D3E6A-C748-440B-AEDD-AF52160F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28/07/2023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1A81B5-D43A-44D5-81A1-C6937C90E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93E74F-D40C-46FF-99AA-D20924C40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3501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E54B4D-DA3B-4AD7-8618-AE8E2D530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606EFCD-5235-41B7-8486-FFF1E939E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9C7D67-5C36-4BA4-B08C-1B04FEB4A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D82072-C584-4334-B78F-286D93931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DB6D-2F09-46BB-80FB-457C02DF6BEA}" type="datetimeFigureOut">
              <a:rPr lang="es-MX" smtClean="0"/>
              <a:t>28/07/2023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CCFA0C-A69B-4707-985E-63B655D9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1B3175-A9F1-4CC1-BAC9-D172B79BD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74172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bg1">
              <a:lumMod val="6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CB6DD04-0589-4C31-9063-0E95047CE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BD3CC0-6CA7-460C-A05F-A0AD693E8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E1E132-3608-4C8F-9658-E5702CEA6F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4DB6D-2F09-46BB-80FB-457C02DF6BEA}" type="datetimeFigureOut">
              <a:rPr lang="es-MX" smtClean="0"/>
              <a:t>28/07/2023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E40D8E-FC45-4252-A28E-F9F873C73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984640-4CB9-4531-B7DC-F38053DB15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B4D2-F608-42B3-88CD-B236DDE77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169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s://mediateca.inah.gob.mx/islandora_74/islandora/object/fotografia:468104" TargetMode="External"/><Relationship Id="rId7" Type="http://schemas.openxmlformats.org/officeDocument/2006/relationships/hyperlink" Target="https://antropowiki.alterum.info/index.php/Marta_Lama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hyperlink" Target="https://miriamherbon.com/project/claves-feministas-la-autoestima-las-mujeres/" TargetMode="External"/><Relationship Id="rId4" Type="http://schemas.openxmlformats.org/officeDocument/2006/relationships/image" Target="../media/image2.jpg"/><Relationship Id="rId9" Type="http://schemas.openxmlformats.org/officeDocument/2006/relationships/hyperlink" Target="https://www.pressenza.com/es/2016/01/mercedes-olivera-el-zapatismo-legitimo-la-participacion-politica-de-las-mujeres-indigena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aghU7prYVI&amp;feature=youtu.be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enciamx.com/index.php/ciencia/humanidades/938-reportaje-la-carcel-tiene-color-mujeres-indigenas-presas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eedithhh@gmail.com" TargetMode="External"/><Relationship Id="rId2" Type="http://schemas.openxmlformats.org/officeDocument/2006/relationships/hyperlink" Target="mailto:eflores@correo.xoc.uam.mx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yrodriguezaguilera@mx.lakeforest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33B8E35C-720D-40B7-8EC9-68585306E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5849" y="1509675"/>
            <a:ext cx="4668873" cy="3170744"/>
          </a:xfrm>
          <a:noFill/>
        </p:spPr>
        <p:txBody>
          <a:bodyPr>
            <a:normAutofit/>
          </a:bodyPr>
          <a:lstStyle/>
          <a:p>
            <a:pPr algn="ctr"/>
            <a:r>
              <a:rPr lang="es-MX" sz="7200" dirty="0">
                <a:solidFill>
                  <a:srgbClr val="2F5597"/>
                </a:solidFill>
                <a:latin typeface="Bahnschrift" panose="020B0502040204020203" pitchFamily="34" charset="0"/>
              </a:rPr>
              <a:t>México</a:t>
            </a:r>
            <a:br>
              <a:rPr lang="es-MX" sz="2800" dirty="0">
                <a:solidFill>
                  <a:srgbClr val="CF838B"/>
                </a:solidFill>
                <a:latin typeface="Bahnschrift" panose="020B0502040204020203" pitchFamily="34" charset="0"/>
              </a:rPr>
            </a:br>
            <a:endParaRPr lang="es-MX" sz="2800" dirty="0">
              <a:solidFill>
                <a:srgbClr val="03494E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F57F840-EA8E-486E-A974-32F92E13BF56}"/>
              </a:ext>
            </a:extLst>
          </p:cNvPr>
          <p:cNvSpPr/>
          <p:nvPr/>
        </p:nvSpPr>
        <p:spPr>
          <a:xfrm flipV="1">
            <a:off x="1447061" y="1463956"/>
            <a:ext cx="9166087" cy="45719"/>
          </a:xfrm>
          <a:prstGeom prst="rect">
            <a:avLst/>
          </a:prstGeom>
          <a:solidFill>
            <a:srgbClr val="2F5597"/>
          </a:solidFill>
          <a:ln>
            <a:solidFill>
              <a:srgbClr val="2F55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A2BC831-CF60-459D-B3FD-DC009CF36752}"/>
              </a:ext>
            </a:extLst>
          </p:cNvPr>
          <p:cNvSpPr/>
          <p:nvPr/>
        </p:nvSpPr>
        <p:spPr>
          <a:xfrm flipV="1">
            <a:off x="1359315" y="4193301"/>
            <a:ext cx="9166087" cy="45719"/>
          </a:xfrm>
          <a:prstGeom prst="rect">
            <a:avLst/>
          </a:prstGeom>
          <a:solidFill>
            <a:srgbClr val="2F5597"/>
          </a:solidFill>
          <a:ln>
            <a:solidFill>
              <a:srgbClr val="2F55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57556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B076B332-2337-44D6-AC21-4F8FD70F0857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B8AA62A-09AE-4077-9282-D68B457FC59B}"/>
              </a:ext>
            </a:extLst>
          </p:cNvPr>
          <p:cNvSpPr txBox="1"/>
          <p:nvPr/>
        </p:nvSpPr>
        <p:spPr>
          <a:xfrm>
            <a:off x="5348433" y="3198167"/>
            <a:ext cx="1824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México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54F3D4B3-3E5A-40EE-B74C-E820EB543B4D}"/>
              </a:ext>
            </a:extLst>
          </p:cNvPr>
          <p:cNvSpPr/>
          <p:nvPr/>
        </p:nvSpPr>
        <p:spPr>
          <a:xfrm>
            <a:off x="7905169" y="324429"/>
            <a:ext cx="3747196" cy="2171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C9130FF-980D-4476-85FA-A02C1F413063}"/>
              </a:ext>
            </a:extLst>
          </p:cNvPr>
          <p:cNvSpPr txBox="1"/>
          <p:nvPr/>
        </p:nvSpPr>
        <p:spPr>
          <a:xfrm>
            <a:off x="7940408" y="465649"/>
            <a:ext cx="3676719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Lourdes Arizpe Schlosser  (1945)</a:t>
            </a:r>
          </a:p>
          <a:p>
            <a:pPr algn="ctr"/>
            <a:endParaRPr lang="es-MX" sz="1100" b="1" dirty="0">
              <a:solidFill>
                <a:srgbClr val="C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Cultura y desarrollo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Diversidad cultural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Patrimonio cultural inmaterial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Arizpe, Lourdes. 2019. Cultura. Transacciones internacionales y el Antropoceno. México, UNAM, CRIM.</a:t>
            </a:r>
          </a:p>
          <a:p>
            <a:pPr algn="just"/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C54EB725-0AF9-4512-B568-AB85A391EAA1}"/>
              </a:ext>
            </a:extLst>
          </p:cNvPr>
          <p:cNvSpPr/>
          <p:nvPr/>
        </p:nvSpPr>
        <p:spPr>
          <a:xfrm>
            <a:off x="6456151" y="324429"/>
            <a:ext cx="1283855" cy="1283855"/>
          </a:xfrm>
          <a:prstGeom prst="ellipse">
            <a:avLst/>
          </a:prstGeom>
          <a:blipFill dpi="0" rotWithShape="1">
            <a:blip r:embed="rId2">
              <a:extLs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/>
            <a:stretch>
              <a:fillRect l="-10000" r="-9000"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1ED1AE7-DE48-4AD3-BD3E-8AB8110EB0EA}"/>
              </a:ext>
            </a:extLst>
          </p:cNvPr>
          <p:cNvSpPr/>
          <p:nvPr/>
        </p:nvSpPr>
        <p:spPr>
          <a:xfrm>
            <a:off x="7812471" y="4346575"/>
            <a:ext cx="3195782" cy="2171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BE627486-03B4-4245-B30B-B91D12F2B7C4}"/>
              </a:ext>
            </a:extLst>
          </p:cNvPr>
          <p:cNvSpPr txBox="1"/>
          <p:nvPr/>
        </p:nvSpPr>
        <p:spPr>
          <a:xfrm>
            <a:off x="7862030" y="4407080"/>
            <a:ext cx="3096664" cy="176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Marcela Lagarde y de los Ríos  (1948)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Género, cuerpo, aborto, derecho a decidir,  sexualidad, feminicidio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just"/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Lagarde, Marcela. 2012. El feminismo es mi vida, hitos, claves y </a:t>
            </a:r>
            <a:r>
              <a:rPr lang="es-MX" sz="1050" b="0" i="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topías</a:t>
            </a:r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, México, </a:t>
            </a:r>
            <a:r>
              <a:rPr lang="es-MX" sz="1050" b="0" i="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Inmujeres</a:t>
            </a:r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67AF1B6A-58BC-4AF3-B7DB-71F459965831}"/>
              </a:ext>
            </a:extLst>
          </p:cNvPr>
          <p:cNvSpPr/>
          <p:nvPr/>
        </p:nvSpPr>
        <p:spPr>
          <a:xfrm>
            <a:off x="6328214" y="4565372"/>
            <a:ext cx="1283855" cy="1283855"/>
          </a:xfrm>
          <a:prstGeom prst="ellipse">
            <a:avLst/>
          </a:prstGeom>
          <a:blipFill dpi="0" rotWithShape="1">
            <a:blip r:embed="rId4">
              <a:extLs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rcRect/>
            <a:stretch>
              <a:fillRect l="-18000" r="3000"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8FAF9D9A-CDBC-44A1-AFA0-2F9E0616C6A4}"/>
              </a:ext>
            </a:extLst>
          </p:cNvPr>
          <p:cNvSpPr/>
          <p:nvPr/>
        </p:nvSpPr>
        <p:spPr>
          <a:xfrm>
            <a:off x="2218635" y="4295479"/>
            <a:ext cx="3563605" cy="19218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C27A658-AC32-44E2-B01F-0CC9979652CA}"/>
              </a:ext>
            </a:extLst>
          </p:cNvPr>
          <p:cNvSpPr txBox="1"/>
          <p:nvPr/>
        </p:nvSpPr>
        <p:spPr>
          <a:xfrm>
            <a:off x="2300169" y="4391691"/>
            <a:ext cx="3400536" cy="1777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Marta Lamas Encabo (1947)</a:t>
            </a:r>
          </a:p>
          <a:p>
            <a:endParaRPr lang="es-MX" sz="1100" dirty="0">
              <a:solidFill>
                <a:srgbClr val="2F559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Feminismo, movimientos feministas, cuerpo, trabajo y subjetividad.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Lamas, Marta. 2020. </a:t>
            </a:r>
            <a:r>
              <a:rPr lang="es-MX" sz="1100" i="1" dirty="0">
                <a:latin typeface="Segoe UI" panose="020B0502040204020203" pitchFamily="34" charset="0"/>
                <a:cs typeface="Segoe UI" panose="020B0502040204020203" pitchFamily="34" charset="0"/>
              </a:rPr>
              <a:t>Memorias incompletas. Algunas de mis actividades feminista</a:t>
            </a:r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. México, CIE.</a:t>
            </a:r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6C01C94D-C6EB-4B93-8C1D-06FDFFDFC8D5}"/>
              </a:ext>
            </a:extLst>
          </p:cNvPr>
          <p:cNvSpPr/>
          <p:nvPr/>
        </p:nvSpPr>
        <p:spPr>
          <a:xfrm>
            <a:off x="668394" y="4324929"/>
            <a:ext cx="1283855" cy="1283855"/>
          </a:xfrm>
          <a:prstGeom prst="ellipse">
            <a:avLst/>
          </a:prstGeom>
          <a:blipFill dpi="0" rotWithShape="1">
            <a:blip r:embed="rId6">
              <a:extLst>
                <a:ext uri="{837473B0-CC2E-450A-ABE3-18F120FF3D39}">
                  <a1611:picAttrSrcUrl xmlns:a1611="http://schemas.microsoft.com/office/drawing/2016/11/main" r:id="rId7"/>
                </a:ext>
              </a:extLst>
            </a:blip>
            <a:srcRect/>
            <a:stretch>
              <a:fillRect l="3000" t="-9000" r="6000"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E951CB3A-2E55-43A4-B95B-2BE0B41F7DDF}"/>
              </a:ext>
            </a:extLst>
          </p:cNvPr>
          <p:cNvCxnSpPr>
            <a:cxnSpLocks/>
          </p:cNvCxnSpPr>
          <p:nvPr/>
        </p:nvCxnSpPr>
        <p:spPr>
          <a:xfrm flipV="1">
            <a:off x="2557551" y="2777659"/>
            <a:ext cx="0" cy="515177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6A15CA7A-2847-4AEB-B770-26096B561777}"/>
              </a:ext>
            </a:extLst>
          </p:cNvPr>
          <p:cNvCxnSpPr>
            <a:cxnSpLocks/>
          </p:cNvCxnSpPr>
          <p:nvPr/>
        </p:nvCxnSpPr>
        <p:spPr>
          <a:xfrm flipV="1">
            <a:off x="8168800" y="2777659"/>
            <a:ext cx="0" cy="515177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3E92ACAA-6F56-4A57-BD34-E295B570E2EC}"/>
              </a:ext>
            </a:extLst>
          </p:cNvPr>
          <p:cNvCxnSpPr>
            <a:cxnSpLocks/>
          </p:cNvCxnSpPr>
          <p:nvPr/>
        </p:nvCxnSpPr>
        <p:spPr>
          <a:xfrm>
            <a:off x="2807635" y="3576734"/>
            <a:ext cx="0" cy="486956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7A3AF4B6-2E76-4A07-A47B-A26A84D4ED60}"/>
              </a:ext>
            </a:extLst>
          </p:cNvPr>
          <p:cNvCxnSpPr>
            <a:cxnSpLocks/>
          </p:cNvCxnSpPr>
          <p:nvPr/>
        </p:nvCxnSpPr>
        <p:spPr>
          <a:xfrm>
            <a:off x="7940408" y="3576734"/>
            <a:ext cx="0" cy="563671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lipse 2">
            <a:extLst>
              <a:ext uri="{FF2B5EF4-FFF2-40B4-BE49-F238E27FC236}">
                <a16:creationId xmlns:a16="http://schemas.microsoft.com/office/drawing/2014/main" id="{784F1D48-B803-9D2B-0568-08B022A20861}"/>
              </a:ext>
            </a:extLst>
          </p:cNvPr>
          <p:cNvSpPr/>
          <p:nvPr/>
        </p:nvSpPr>
        <p:spPr>
          <a:xfrm>
            <a:off x="774515" y="656255"/>
            <a:ext cx="1285200" cy="1285200"/>
          </a:xfrm>
          <a:prstGeom prst="ellipse">
            <a:avLst/>
          </a:prstGeom>
          <a:blipFill dpi="0" rotWithShape="1">
            <a:blip r:embed="rId8">
              <a:extLst>
                <a:ext uri="{837473B0-CC2E-450A-ABE3-18F120FF3D39}">
                  <a1611:picAttrSrcUrl xmlns:a1611="http://schemas.microsoft.com/office/drawing/2016/11/main" r:id="rId9"/>
                </a:ext>
              </a:extLst>
            </a:blip>
            <a:srcRect/>
            <a:stretch>
              <a:fillRect l="2914" r="-33707"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DF953C4-84C5-23EA-BB2E-833EC867FC3D}"/>
              </a:ext>
            </a:extLst>
          </p:cNvPr>
          <p:cNvSpPr/>
          <p:nvPr/>
        </p:nvSpPr>
        <p:spPr>
          <a:xfrm>
            <a:off x="2123601" y="233990"/>
            <a:ext cx="3574112" cy="2071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D45E086-5916-9543-2D18-3E2D3F8103F1}"/>
              </a:ext>
            </a:extLst>
          </p:cNvPr>
          <p:cNvSpPr txBox="1"/>
          <p:nvPr/>
        </p:nvSpPr>
        <p:spPr>
          <a:xfrm>
            <a:off x="2226649" y="344278"/>
            <a:ext cx="336800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Mercedes Olivera Bustamante (1934)</a:t>
            </a:r>
            <a:endParaRPr lang="es-MX" sz="1050" i="0" dirty="0">
              <a:solidFill>
                <a:srgbClr val="2F5597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050" b="1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5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Derechos de las mujeres indígenas en Chiapas</a:t>
            </a:r>
          </a:p>
          <a:p>
            <a:endParaRPr lang="es-MX" sz="105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Publicaciones: </a:t>
            </a:r>
          </a:p>
          <a:p>
            <a:r>
              <a:rPr lang="es-MX" sz="105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“Feminismos, mujeres indígenas, derechos individuales y colectivos: Una mirada crítica”, Lasa </a:t>
            </a:r>
            <a:r>
              <a:rPr lang="es-MX" sz="105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Forum</a:t>
            </a:r>
            <a:r>
              <a:rPr lang="es-MX" sz="105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vol. XLVIII, 2017. pp. 28-30.</a:t>
            </a: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41176255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B076B332-2337-44D6-AC21-4F8FD70F0857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B8AA62A-09AE-4077-9282-D68B457FC59B}"/>
              </a:ext>
            </a:extLst>
          </p:cNvPr>
          <p:cNvSpPr txBox="1"/>
          <p:nvPr/>
        </p:nvSpPr>
        <p:spPr>
          <a:xfrm>
            <a:off x="5688264" y="3196340"/>
            <a:ext cx="1824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México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54F3D4B3-3E5A-40EE-B74C-E820EB543B4D}"/>
              </a:ext>
            </a:extLst>
          </p:cNvPr>
          <p:cNvSpPr/>
          <p:nvPr/>
        </p:nvSpPr>
        <p:spPr>
          <a:xfrm>
            <a:off x="1634183" y="109711"/>
            <a:ext cx="4207956" cy="2669000"/>
          </a:xfrm>
          <a:prstGeom prst="rect">
            <a:avLst/>
          </a:prstGeom>
          <a:solidFill>
            <a:srgbClr val="D1C7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C9130FF-980D-4476-85FA-A02C1F413063}"/>
              </a:ext>
            </a:extLst>
          </p:cNvPr>
          <p:cNvSpPr txBox="1"/>
          <p:nvPr/>
        </p:nvSpPr>
        <p:spPr>
          <a:xfrm>
            <a:off x="1682312" y="195093"/>
            <a:ext cx="4159828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Mary </a:t>
            </a:r>
            <a:r>
              <a:rPr lang="es-MX" sz="110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Rosaria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Goldsmith </a:t>
            </a:r>
            <a:r>
              <a:rPr lang="es-MX" sz="110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Connelly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(1951)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Trabajo, mujeres y trabajo, cuerpos sexuados, identidades de género, feminismo, participación política.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Goldsmith, Mary. 2020. “El trabajo del hogar remunerado: reflexiones políticas y éticas a partir de mi colaboración con organizaciones de trabajadoras en México”, en </a:t>
            </a:r>
            <a:r>
              <a:rPr lang="es-MX" sz="1100" i="1" dirty="0">
                <a:latin typeface="Segoe UI" panose="020B0502040204020203" pitchFamily="34" charset="0"/>
                <a:cs typeface="Segoe UI" panose="020B0502040204020203" pitchFamily="34" charset="0"/>
              </a:rPr>
              <a:t>Antropologías feministas en México: epistemologías, éticas, prácticas y miradas diversas</a:t>
            </a:r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. México, Bonilla Artigas, UAM,UNAM, CEIICH, pp. 149-184.</a:t>
            </a:r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4A8588E4-4132-4B4E-B47B-58120339C9A9}"/>
              </a:ext>
            </a:extLst>
          </p:cNvPr>
          <p:cNvSpPr/>
          <p:nvPr/>
        </p:nvSpPr>
        <p:spPr>
          <a:xfrm>
            <a:off x="255569" y="334229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82DFF906-A600-48CD-B891-EC415E3FCE58}"/>
              </a:ext>
            </a:extLst>
          </p:cNvPr>
          <p:cNvCxnSpPr>
            <a:cxnSpLocks/>
          </p:cNvCxnSpPr>
          <p:nvPr/>
        </p:nvCxnSpPr>
        <p:spPr>
          <a:xfrm flipV="1">
            <a:off x="2035248" y="2986744"/>
            <a:ext cx="0" cy="515177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F2A10C63-DEC2-446C-83C1-68CCDA9D9E0A}"/>
              </a:ext>
            </a:extLst>
          </p:cNvPr>
          <p:cNvCxnSpPr>
            <a:cxnSpLocks/>
          </p:cNvCxnSpPr>
          <p:nvPr/>
        </p:nvCxnSpPr>
        <p:spPr>
          <a:xfrm flipV="1">
            <a:off x="8031413" y="2908438"/>
            <a:ext cx="0" cy="385450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>
            <a:extLst>
              <a:ext uri="{FF2B5EF4-FFF2-40B4-BE49-F238E27FC236}">
                <a16:creationId xmlns:a16="http://schemas.microsoft.com/office/drawing/2014/main" id="{8BC198F6-4EAD-BCED-AB90-C16798F60BA0}"/>
              </a:ext>
            </a:extLst>
          </p:cNvPr>
          <p:cNvSpPr/>
          <p:nvPr/>
        </p:nvSpPr>
        <p:spPr>
          <a:xfrm>
            <a:off x="7642686" y="149932"/>
            <a:ext cx="4037535" cy="2476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4742714-37C7-2A3C-9018-0C6361598371}"/>
              </a:ext>
            </a:extLst>
          </p:cNvPr>
          <p:cNvSpPr txBox="1"/>
          <p:nvPr/>
        </p:nvSpPr>
        <p:spPr>
          <a:xfrm>
            <a:off x="7760985" y="228475"/>
            <a:ext cx="3845345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Gisela Espinosa Damián (1953)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Género, territorio, desarrollo rural, Estado</a:t>
            </a:r>
          </a:p>
          <a:p>
            <a:endParaRPr lang="es-MX" sz="11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10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Espinosa, Gisela, 2020. “Surcado la investigación cooperativa con jornaleras del Valle de San Quintín, en </a:t>
            </a:r>
            <a:r>
              <a:rPr lang="es-MX" sz="1100" b="0" i="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Rodriguez</a:t>
            </a:r>
            <a:r>
              <a:rPr lang="es-MX" sz="110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Lezica, L., </a:t>
            </a:r>
            <a:r>
              <a:rPr lang="es-MX" sz="1100" b="0" i="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Krapovickas</a:t>
            </a:r>
            <a:r>
              <a:rPr lang="es-MX" sz="110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, J., </a:t>
            </a:r>
            <a:r>
              <a:rPr lang="es-MX" sz="1100" b="0" i="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Migliaro</a:t>
            </a:r>
            <a:r>
              <a:rPr lang="es-MX" sz="110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, A., (coord.) y otros. </a:t>
            </a:r>
            <a:r>
              <a:rPr lang="es-MX" sz="1100" b="0" i="1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Asalariadas rurales en América Latina. Abordajes teórico-metodológicos y estudios empíricos. </a:t>
            </a:r>
            <a:r>
              <a:rPr lang="es-MX" sz="110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Montevideo, Udelar. Grupo IADR, pp. 66-86.</a:t>
            </a:r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Economía, Desarrollo rural, Antropología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A4EA1DDA-3354-439B-C761-B1FE708B07D2}"/>
              </a:ext>
            </a:extLst>
          </p:cNvPr>
          <p:cNvSpPr/>
          <p:nvPr/>
        </p:nvSpPr>
        <p:spPr>
          <a:xfrm>
            <a:off x="6349862" y="334229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68126D3C-6AD5-9D34-40B3-EA8D636D059E}"/>
              </a:ext>
            </a:extLst>
          </p:cNvPr>
          <p:cNvSpPr/>
          <p:nvPr/>
        </p:nvSpPr>
        <p:spPr>
          <a:xfrm>
            <a:off x="1744142" y="4015072"/>
            <a:ext cx="4086268" cy="26901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09449630-6AB8-5BBA-BC07-3C6709F3F0A1}"/>
              </a:ext>
            </a:extLst>
          </p:cNvPr>
          <p:cNvSpPr txBox="1"/>
          <p:nvPr/>
        </p:nvSpPr>
        <p:spPr>
          <a:xfrm>
            <a:off x="1803716" y="4076484"/>
            <a:ext cx="391002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Margara Millán Moncayo (1954)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Teoría crítica, multiculturalidad, cultura, subjetividades</a:t>
            </a:r>
          </a:p>
          <a:p>
            <a:endParaRPr lang="es-MX" sz="105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Millán, Margara. 2020</a:t>
            </a:r>
            <a:r>
              <a:rPr lang="es-MX" sz="1050" i="1" dirty="0">
                <a:latin typeface="Segoe UI" panose="020B0502040204020203" pitchFamily="34" charset="0"/>
                <a:cs typeface="Segoe UI" panose="020B0502040204020203" pitchFamily="34" charset="0"/>
              </a:rPr>
              <a:t>. Interseccionalidad, descolonización y la </a:t>
            </a:r>
            <a:r>
              <a:rPr lang="es-MX" sz="1050" i="1" dirty="0" err="1">
                <a:latin typeface="Segoe UI" panose="020B0502040204020203" pitchFamily="34" charset="0"/>
                <a:cs typeface="Segoe UI" panose="020B0502040204020203" pitchFamily="34" charset="0"/>
              </a:rPr>
              <a:t>transcrítica</a:t>
            </a:r>
            <a:r>
              <a:rPr lang="es-MX" sz="105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050" i="1" dirty="0" err="1">
                <a:latin typeface="Segoe UI" panose="020B0502040204020203" pitchFamily="34" charset="0"/>
                <a:cs typeface="Segoe UI" panose="020B0502040204020203" pitchFamily="34" charset="0"/>
              </a:rPr>
              <a:t>antisistémica</a:t>
            </a:r>
            <a:r>
              <a:rPr lang="es-MX" sz="1050" i="1" dirty="0">
                <a:latin typeface="Segoe UI" panose="020B0502040204020203" pitchFamily="34" charset="0"/>
                <a:cs typeface="Segoe UI" panose="020B0502040204020203" pitchFamily="34" charset="0"/>
              </a:rPr>
              <a:t>: sujeto político de los feminismos y “las mujeres que luchan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”. México, Revista </a:t>
            </a:r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Méxicana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 de Ciencias Políticas y Sociales, FCPyS, UNAM, año LXV, núm. 240, septiembre-diciembre, pp. 207-232.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Lic. y </a:t>
            </a:r>
            <a:r>
              <a:rPr lang="es-MX" sz="1050" dirty="0" err="1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Mtria</a:t>
            </a:r>
            <a:r>
              <a:rPr lang="es-MX" sz="105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Socióloga y doctora en antropología</a:t>
            </a:r>
          </a:p>
          <a:p>
            <a:pPr algn="just"/>
            <a:r>
              <a:rPr lang="es-MX" sz="105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margaramillan@politicas.unam.mx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09EBA3E6-C5B8-9325-0326-6010D0C93B17}"/>
              </a:ext>
            </a:extLst>
          </p:cNvPr>
          <p:cNvSpPr/>
          <p:nvPr/>
        </p:nvSpPr>
        <p:spPr>
          <a:xfrm>
            <a:off x="460287" y="4337782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" name="Conector recto 1">
            <a:extLst>
              <a:ext uri="{FF2B5EF4-FFF2-40B4-BE49-F238E27FC236}">
                <a16:creationId xmlns:a16="http://schemas.microsoft.com/office/drawing/2014/main" id="{E737D3D0-9F86-9436-4545-85724F98DF23}"/>
              </a:ext>
            </a:extLst>
          </p:cNvPr>
          <p:cNvCxnSpPr>
            <a:cxnSpLocks/>
          </p:cNvCxnSpPr>
          <p:nvPr/>
        </p:nvCxnSpPr>
        <p:spPr>
          <a:xfrm>
            <a:off x="2816513" y="3370187"/>
            <a:ext cx="0" cy="486956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0547E484-FA1A-40FC-6974-D29FA0AE4592}"/>
              </a:ext>
            </a:extLst>
          </p:cNvPr>
          <p:cNvCxnSpPr>
            <a:cxnSpLocks/>
          </p:cNvCxnSpPr>
          <p:nvPr/>
        </p:nvCxnSpPr>
        <p:spPr>
          <a:xfrm>
            <a:off x="8462711" y="3447803"/>
            <a:ext cx="0" cy="486956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3FBF720A-233B-5C57-8543-E2CCFD624A5F}"/>
              </a:ext>
            </a:extLst>
          </p:cNvPr>
          <p:cNvSpPr/>
          <p:nvPr/>
        </p:nvSpPr>
        <p:spPr>
          <a:xfrm>
            <a:off x="8359153" y="4089416"/>
            <a:ext cx="3574112" cy="2690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F1A9DCA-45FD-8EE3-32E2-25E94D03F26E}"/>
              </a:ext>
            </a:extLst>
          </p:cNvPr>
          <p:cNvSpPr txBox="1"/>
          <p:nvPr/>
        </p:nvSpPr>
        <p:spPr>
          <a:xfrm>
            <a:off x="8462711" y="4167312"/>
            <a:ext cx="343464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Martha Patricia Castañeda Salgado  (1963)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Epistemología feminista, metodología feminista, desigualdades sociales, violencia de género,  mujeres en la ciencia, mujeres indígenas.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10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Castañeda Salgado, Martha Patricia. 2020. “Antropología feminista y antropología”, en Antropologías feministas en México: Epistemologías, éticas, prácticas y miradas diversas. México, Bonilla Artigas Editorial, UAM, CEIICH, UNAM, pp. 61-82.</a:t>
            </a:r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100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03C02FB7-720A-51CD-E405-7063CD848608}"/>
              </a:ext>
            </a:extLst>
          </p:cNvPr>
          <p:cNvSpPr/>
          <p:nvPr/>
        </p:nvSpPr>
        <p:spPr>
          <a:xfrm>
            <a:off x="6957561" y="4513918"/>
            <a:ext cx="1283855" cy="1283855"/>
          </a:xfrm>
          <a:prstGeom prst="ellipse">
            <a:avLst/>
          </a:prstGeom>
          <a:solidFill>
            <a:srgbClr val="2F55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27213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360250AD-EA29-426D-9BEA-6CAD174B3588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1ED63B1-7500-417B-A0EF-3DDD6F2C8B08}"/>
              </a:ext>
            </a:extLst>
          </p:cNvPr>
          <p:cNvSpPr txBox="1"/>
          <p:nvPr/>
        </p:nvSpPr>
        <p:spPr>
          <a:xfrm>
            <a:off x="5552927" y="3198167"/>
            <a:ext cx="1243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México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D702828B-81D3-472F-8080-0861B2188E65}"/>
              </a:ext>
            </a:extLst>
          </p:cNvPr>
          <p:cNvSpPr/>
          <p:nvPr/>
        </p:nvSpPr>
        <p:spPr>
          <a:xfrm>
            <a:off x="267016" y="3060165"/>
            <a:ext cx="975858" cy="97585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508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AA28A7A-6744-47DC-8D29-8BA4C1C3C0F1}"/>
              </a:ext>
            </a:extLst>
          </p:cNvPr>
          <p:cNvSpPr txBox="1"/>
          <p:nvPr/>
        </p:nvSpPr>
        <p:spPr>
          <a:xfrm flipH="1">
            <a:off x="417354" y="3333312"/>
            <a:ext cx="675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</a:rPr>
              <a:t>1970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E06F3A9-2DE9-4713-8E7F-9554AE1282BD}"/>
              </a:ext>
            </a:extLst>
          </p:cNvPr>
          <p:cNvSpPr/>
          <p:nvPr/>
        </p:nvSpPr>
        <p:spPr>
          <a:xfrm>
            <a:off x="1992076" y="65936"/>
            <a:ext cx="3574112" cy="2690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911C93F6-6EEC-4C2E-A506-36BD8AA19EE8}"/>
              </a:ext>
            </a:extLst>
          </p:cNvPr>
          <p:cNvSpPr/>
          <p:nvPr/>
        </p:nvSpPr>
        <p:spPr>
          <a:xfrm>
            <a:off x="8063346" y="143833"/>
            <a:ext cx="3910940" cy="2520990"/>
          </a:xfrm>
          <a:prstGeom prst="rect">
            <a:avLst/>
          </a:prstGeom>
          <a:solidFill>
            <a:srgbClr val="D1C7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036F8FD0-3603-4169-ACF9-055E05D270D0}"/>
              </a:ext>
            </a:extLst>
          </p:cNvPr>
          <p:cNvSpPr txBox="1"/>
          <p:nvPr/>
        </p:nvSpPr>
        <p:spPr>
          <a:xfrm>
            <a:off x="8220365" y="300610"/>
            <a:ext cx="3629618" cy="2208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Lina Rosa Berrio Palomo (1973)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Salud reproductiva, pueblos indígenas, políticas en salud.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just"/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Berrio Palomo, Lina Rosa. 2020. “Cuerpos intervenidos, violencias naturalizadas. Reflexiones sobre la violencia obstétrica e institucional experimentada por mujeres indígenas en Guerrero”, en Antropologías feministas en México: Epistemologías, éticas, prácticas y miradas diversas. México, Bonilla Artigas Editorial, UAM, CEIICH, UNAM, pp. 431-461.</a:t>
            </a:r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6810AE5D-2EC8-43E2-80FB-85F996D6A179}"/>
              </a:ext>
            </a:extLst>
          </p:cNvPr>
          <p:cNvSpPr/>
          <p:nvPr/>
        </p:nvSpPr>
        <p:spPr>
          <a:xfrm>
            <a:off x="6625814" y="410820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7E4DABC0-324D-4626-B912-D1F62E2572F1}"/>
              </a:ext>
            </a:extLst>
          </p:cNvPr>
          <p:cNvSpPr/>
          <p:nvPr/>
        </p:nvSpPr>
        <p:spPr>
          <a:xfrm>
            <a:off x="2132356" y="4279698"/>
            <a:ext cx="3638127" cy="2298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15D1F264-6B36-4F9E-93B0-196B8098D43C}"/>
              </a:ext>
            </a:extLst>
          </p:cNvPr>
          <p:cNvSpPr txBox="1"/>
          <p:nvPr/>
        </p:nvSpPr>
        <p:spPr>
          <a:xfrm>
            <a:off x="2269599" y="4469716"/>
            <a:ext cx="317120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Marisa G. Ruiz Trejo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Epistemología, feminismo.</a:t>
            </a: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just"/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Ruiz Trejo, Marisa (</a:t>
            </a:r>
            <a:r>
              <a:rPr lang="es-MX" sz="1050" b="0" i="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coord</a:t>
            </a:r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). 2020. Descolonizar y despatriarcalizar las ciencias sociales, la memoria y la vida en Chiapas, Centroamérica y el Caribe. México, Universidad Autónoma de Chiapas. México.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7DA8767B-6F14-41C2-8A31-4988D3938B18}"/>
              </a:ext>
            </a:extLst>
          </p:cNvPr>
          <p:cNvSpPr/>
          <p:nvPr/>
        </p:nvSpPr>
        <p:spPr>
          <a:xfrm>
            <a:off x="688496" y="4325722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FE668F24-0141-4A59-A77F-4D63F3CB22D6}"/>
              </a:ext>
            </a:extLst>
          </p:cNvPr>
          <p:cNvSpPr/>
          <p:nvPr/>
        </p:nvSpPr>
        <p:spPr>
          <a:xfrm>
            <a:off x="652515" y="410820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591B9B35-C012-44F8-91C4-301E5B345A9E}"/>
              </a:ext>
            </a:extLst>
          </p:cNvPr>
          <p:cNvCxnSpPr>
            <a:cxnSpLocks/>
          </p:cNvCxnSpPr>
          <p:nvPr/>
        </p:nvCxnSpPr>
        <p:spPr>
          <a:xfrm flipV="1">
            <a:off x="2184919" y="2902998"/>
            <a:ext cx="0" cy="387502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2B80389A-270C-4356-9BB5-A2A136AA79DC}"/>
              </a:ext>
            </a:extLst>
          </p:cNvPr>
          <p:cNvCxnSpPr>
            <a:cxnSpLocks/>
          </p:cNvCxnSpPr>
          <p:nvPr/>
        </p:nvCxnSpPr>
        <p:spPr>
          <a:xfrm>
            <a:off x="2434326" y="3472352"/>
            <a:ext cx="0" cy="563671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2E1EE5F1-12DC-4303-A6D2-4CBBD17A6E66}"/>
              </a:ext>
            </a:extLst>
          </p:cNvPr>
          <p:cNvCxnSpPr>
            <a:cxnSpLocks/>
          </p:cNvCxnSpPr>
          <p:nvPr/>
        </p:nvCxnSpPr>
        <p:spPr>
          <a:xfrm flipV="1">
            <a:off x="8306598" y="2902998"/>
            <a:ext cx="0" cy="450669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AD49F1B2-83A5-4BE6-A921-BE5834BF9487}"/>
              </a:ext>
            </a:extLst>
          </p:cNvPr>
          <p:cNvCxnSpPr>
            <a:cxnSpLocks/>
          </p:cNvCxnSpPr>
          <p:nvPr/>
        </p:nvCxnSpPr>
        <p:spPr>
          <a:xfrm>
            <a:off x="8570275" y="3446997"/>
            <a:ext cx="0" cy="425669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12D20D0-7CEE-407B-82E6-717CEFED08FD}"/>
              </a:ext>
            </a:extLst>
          </p:cNvPr>
          <p:cNvSpPr txBox="1"/>
          <p:nvPr/>
        </p:nvSpPr>
        <p:spPr>
          <a:xfrm>
            <a:off x="2095634" y="143832"/>
            <a:ext cx="343464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Yerid López Barrera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Representación audiovisual, mujeres indígenas, cultura.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l"/>
            <a:r>
              <a:rPr lang="es-MX" sz="1100" i="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López, Yerid, 2021. Corto documental: Vivir mi ser mujer.</a:t>
            </a:r>
            <a:r>
              <a:rPr lang="es-MX" sz="1100" i="1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</a:t>
            </a:r>
            <a:r>
              <a:rPr lang="es-MX" sz="1100" i="1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Xkáll</a:t>
            </a:r>
            <a:r>
              <a:rPr lang="es-MX" sz="1100" i="1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100" i="1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gunnâá</a:t>
            </a:r>
            <a:r>
              <a:rPr lang="es-MX" sz="1100" i="1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100" i="1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rìbànya</a:t>
            </a:r>
            <a:r>
              <a:rPr lang="es-MX" sz="1100" i="1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es-MX" sz="1100" dirty="0"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, en Narrativas Antropológicas, año 2, núm. 3, enero-junio, pp. 75-76 </a:t>
            </a:r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Se puede consultar en: </a:t>
            </a:r>
            <a:r>
              <a:rPr lang="es-MX" sz="1100" b="0" i="0" u="none" strike="noStrike" dirty="0">
                <a:solidFill>
                  <a:srgbClr val="00B4DE"/>
                </a:solidFill>
                <a:effectLst/>
                <a:latin typeface="ff4"/>
                <a:hlinkClick r:id="rId2"/>
              </a:rPr>
              <a:t>https://www.youtube.com/watch?v=baghU7prYVI&amp;feature=youtu.be</a:t>
            </a:r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100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DAA55EF-A2EA-2D3E-210C-7317F3EB0A9B}"/>
              </a:ext>
            </a:extLst>
          </p:cNvPr>
          <p:cNvSpPr/>
          <p:nvPr/>
        </p:nvSpPr>
        <p:spPr>
          <a:xfrm>
            <a:off x="8159172" y="4036023"/>
            <a:ext cx="3910927" cy="2677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608A191-BB9E-EB0F-4F80-7E0A4DB6B221}"/>
              </a:ext>
            </a:extLst>
          </p:cNvPr>
          <p:cNvSpPr txBox="1"/>
          <p:nvPr/>
        </p:nvSpPr>
        <p:spPr>
          <a:xfrm>
            <a:off x="8289047" y="4116815"/>
            <a:ext cx="3560935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Ángela </a:t>
            </a:r>
            <a:r>
              <a:rPr lang="es-MX" sz="105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Ixkic</a:t>
            </a:r>
            <a:r>
              <a:rPr lang="es-MX" sz="105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05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Bastian</a:t>
            </a:r>
            <a:r>
              <a:rPr lang="es-MX" sz="105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Duarte(19--)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Género, etnia y medio ambiente</a:t>
            </a:r>
          </a:p>
          <a:p>
            <a:endParaRPr lang="es-MX" sz="105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Bastián Duarte, Ángela </a:t>
            </a:r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Ixkic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 y Hernández </a:t>
            </a:r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Soc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lba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 Patricia, et al. 2022. La voz de Tere Castellanos: defensa del territorio en </a:t>
            </a:r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Huexca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, Morelos. México. Universidad Autónoma del Estado de Morelos.</a:t>
            </a:r>
          </a:p>
          <a:p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Bastian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 Duarte, Ángela </a:t>
            </a:r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Ixkic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. 2019. Emociones, experiencias y comunidades, el retorno de los refugiados guatemaltecos, en </a:t>
            </a:r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Morna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Macleod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, Comunidades emocionales : Resistiendo a las violencias en América Latina. México. UAM-X, pp. 145-164.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B42CFF0C-481E-A493-A001-F75B6029F8BE}"/>
              </a:ext>
            </a:extLst>
          </p:cNvPr>
          <p:cNvSpPr/>
          <p:nvPr/>
        </p:nvSpPr>
        <p:spPr>
          <a:xfrm>
            <a:off x="6646386" y="4360123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41214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360250AD-EA29-426D-9BEA-6CAD174B3588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1ED63B1-7500-417B-A0EF-3DDD6F2C8B08}"/>
              </a:ext>
            </a:extLst>
          </p:cNvPr>
          <p:cNvSpPr txBox="1"/>
          <p:nvPr/>
        </p:nvSpPr>
        <p:spPr>
          <a:xfrm>
            <a:off x="5552927" y="3198167"/>
            <a:ext cx="1243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México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D702828B-81D3-472F-8080-0861B2188E65}"/>
              </a:ext>
            </a:extLst>
          </p:cNvPr>
          <p:cNvSpPr/>
          <p:nvPr/>
        </p:nvSpPr>
        <p:spPr>
          <a:xfrm>
            <a:off x="267016" y="3060165"/>
            <a:ext cx="975858" cy="97585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508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AA28A7A-6744-47DC-8D29-8BA4C1C3C0F1}"/>
              </a:ext>
            </a:extLst>
          </p:cNvPr>
          <p:cNvSpPr txBox="1"/>
          <p:nvPr/>
        </p:nvSpPr>
        <p:spPr>
          <a:xfrm flipH="1">
            <a:off x="417354" y="3333312"/>
            <a:ext cx="675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</a:rPr>
              <a:t>19--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E06F3A9-2DE9-4713-8E7F-9554AE1282BD}"/>
              </a:ext>
            </a:extLst>
          </p:cNvPr>
          <p:cNvSpPr/>
          <p:nvPr/>
        </p:nvSpPr>
        <p:spPr>
          <a:xfrm>
            <a:off x="2123601" y="233991"/>
            <a:ext cx="3574112" cy="20431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98E58EE4-0AEE-4ECA-BC0B-B9716C9E5736}"/>
              </a:ext>
            </a:extLst>
          </p:cNvPr>
          <p:cNvSpPr txBox="1"/>
          <p:nvPr/>
        </p:nvSpPr>
        <p:spPr>
          <a:xfrm>
            <a:off x="2184919" y="280015"/>
            <a:ext cx="343464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María José Lucero Díaz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Mujeres </a:t>
            </a:r>
            <a:r>
              <a:rPr lang="es-MX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afromexicanas</a:t>
            </a:r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, identidad racial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100" dirty="0">
                <a:solidFill>
                  <a:srgbClr val="40404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Voces de lucha en la costa chica de Oaxaca : mujeres </a:t>
            </a:r>
            <a:r>
              <a:rPr lang="es-MX" sz="1100" dirty="0" err="1">
                <a:solidFill>
                  <a:srgbClr val="40404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afromexicanas</a:t>
            </a:r>
            <a:r>
              <a:rPr lang="es-MX" sz="1100" dirty="0">
                <a:solidFill>
                  <a:srgbClr val="40404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de la colectiva </a:t>
            </a:r>
            <a:r>
              <a:rPr lang="es-MX" sz="1100" dirty="0" err="1">
                <a:solidFill>
                  <a:srgbClr val="40404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Ña'a</a:t>
            </a:r>
            <a:r>
              <a:rPr lang="es-MX" sz="1100" dirty="0">
                <a:solidFill>
                  <a:srgbClr val="40404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tunda contra las violencias interseccionales.</a:t>
            </a:r>
            <a:endParaRPr lang="es-MX" sz="11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100" dirty="0"/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911C93F6-6EEC-4C2E-A506-36BD8AA19EE8}"/>
              </a:ext>
            </a:extLst>
          </p:cNvPr>
          <p:cNvSpPr/>
          <p:nvPr/>
        </p:nvSpPr>
        <p:spPr>
          <a:xfrm>
            <a:off x="8099060" y="181325"/>
            <a:ext cx="3477421" cy="21243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036F8FD0-3603-4169-ACF9-055E05D270D0}"/>
              </a:ext>
            </a:extLst>
          </p:cNvPr>
          <p:cNvSpPr txBox="1"/>
          <p:nvPr/>
        </p:nvSpPr>
        <p:spPr>
          <a:xfrm>
            <a:off x="8195823" y="282085"/>
            <a:ext cx="309666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Carolina Buenrostro Pérez 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Semiótica visual, prácticas artísticas atravesadas por la violencia, salvaguardia del patrimonio cultural inmaterial.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pPr algn="just"/>
            <a:r>
              <a:rPr lang="es-MX" sz="1000" b="0" i="1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Buenrostro, Carolina. 2019. Experiencias de salvaguardia del patrimonio cultural inmaterial. Otros caminos</a:t>
            </a:r>
            <a:r>
              <a:rPr lang="es-MX" sz="100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. Tomo I, Botones de muestra. Cuernavaca, Morelos, CRIM-UNAM.</a:t>
            </a:r>
          </a:p>
          <a:p>
            <a:pPr algn="just"/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6810AE5D-2EC8-43E2-80FB-85F996D6A179}"/>
              </a:ext>
            </a:extLst>
          </p:cNvPr>
          <p:cNvSpPr/>
          <p:nvPr/>
        </p:nvSpPr>
        <p:spPr>
          <a:xfrm>
            <a:off x="6627974" y="632400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7E4DABC0-324D-4626-B912-D1F62E2572F1}"/>
              </a:ext>
            </a:extLst>
          </p:cNvPr>
          <p:cNvSpPr/>
          <p:nvPr/>
        </p:nvSpPr>
        <p:spPr>
          <a:xfrm>
            <a:off x="2132356" y="4279698"/>
            <a:ext cx="3638127" cy="2298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15D1F264-6B36-4F9E-93B0-196B8098D43C}"/>
              </a:ext>
            </a:extLst>
          </p:cNvPr>
          <p:cNvSpPr txBox="1"/>
          <p:nvPr/>
        </p:nvSpPr>
        <p:spPr>
          <a:xfrm>
            <a:off x="2269599" y="4469716"/>
            <a:ext cx="317120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Gemma Leticia Sánchez Juárez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Género, mujeres, arte urbano, violencia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Gemma Leticia Sánchez Juárez, 2019. Mujeres y arte urbano. Contra la violencia de género en América Latina, tesis de maestría en antropología social,. México, CIESAS.</a:t>
            </a:r>
          </a:p>
          <a:p>
            <a:pPr algn="just"/>
            <a:endParaRPr lang="es-MX" sz="1050" b="0" i="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7DA8767B-6F14-41C2-8A31-4988D3938B18}"/>
              </a:ext>
            </a:extLst>
          </p:cNvPr>
          <p:cNvSpPr/>
          <p:nvPr/>
        </p:nvSpPr>
        <p:spPr>
          <a:xfrm>
            <a:off x="688496" y="4325722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3FEA3E9F-6B3C-4A3A-9E19-A5F14627A113}"/>
              </a:ext>
            </a:extLst>
          </p:cNvPr>
          <p:cNvSpPr/>
          <p:nvPr/>
        </p:nvSpPr>
        <p:spPr>
          <a:xfrm>
            <a:off x="8144830" y="3902557"/>
            <a:ext cx="3765811" cy="27214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EB5D1A48-03D0-44C2-95C9-56284A35E45F}"/>
              </a:ext>
            </a:extLst>
          </p:cNvPr>
          <p:cNvSpPr txBox="1"/>
          <p:nvPr/>
        </p:nvSpPr>
        <p:spPr>
          <a:xfrm>
            <a:off x="8289047" y="4116815"/>
            <a:ext cx="3477375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Juliana Vanessa Maldonado Macedo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Mujeres trans, migrantes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Maldonado Macedo, Juliana. 2022. Entre violencias y agenciamientos: el andar de mujeres trans en las caravanas migrantes, en </a:t>
            </a:r>
            <a:r>
              <a:rPr lang="es-MX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Ichan</a:t>
            </a:r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Tecolotl</a:t>
            </a:r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. México, CIESAS, año 33, núm. 357, febrero. Se puede consultar en: https://ichan.ciesas.edu.mx/entre-violencias-y-agenciamientos-el-andar-de-mujeres-trans-en-las-caravanas-migrantes/</a:t>
            </a:r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5FE09B1E-F604-49F1-A6BF-7E8FC7B013F2}"/>
              </a:ext>
            </a:extLst>
          </p:cNvPr>
          <p:cNvSpPr/>
          <p:nvPr/>
        </p:nvSpPr>
        <p:spPr>
          <a:xfrm>
            <a:off x="6716756" y="4325722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FE668F24-0141-4A59-A77F-4D63F3CB22D6}"/>
              </a:ext>
            </a:extLst>
          </p:cNvPr>
          <p:cNvSpPr/>
          <p:nvPr/>
        </p:nvSpPr>
        <p:spPr>
          <a:xfrm>
            <a:off x="652515" y="410820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591B9B35-C012-44F8-91C4-301E5B345A9E}"/>
              </a:ext>
            </a:extLst>
          </p:cNvPr>
          <p:cNvCxnSpPr>
            <a:cxnSpLocks/>
          </p:cNvCxnSpPr>
          <p:nvPr/>
        </p:nvCxnSpPr>
        <p:spPr>
          <a:xfrm flipV="1">
            <a:off x="2184919" y="2775323"/>
            <a:ext cx="0" cy="515177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2B80389A-270C-4356-9BB5-A2A136AA79DC}"/>
              </a:ext>
            </a:extLst>
          </p:cNvPr>
          <p:cNvCxnSpPr>
            <a:cxnSpLocks/>
          </p:cNvCxnSpPr>
          <p:nvPr/>
        </p:nvCxnSpPr>
        <p:spPr>
          <a:xfrm>
            <a:off x="2434326" y="3472352"/>
            <a:ext cx="0" cy="563671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2E1EE5F1-12DC-4303-A6D2-4CBBD17A6E66}"/>
              </a:ext>
            </a:extLst>
          </p:cNvPr>
          <p:cNvCxnSpPr>
            <a:cxnSpLocks/>
          </p:cNvCxnSpPr>
          <p:nvPr/>
        </p:nvCxnSpPr>
        <p:spPr>
          <a:xfrm flipV="1">
            <a:off x="8300416" y="2775322"/>
            <a:ext cx="0" cy="515177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AD49F1B2-83A5-4BE6-A921-BE5834BF9487}"/>
              </a:ext>
            </a:extLst>
          </p:cNvPr>
          <p:cNvCxnSpPr>
            <a:cxnSpLocks/>
          </p:cNvCxnSpPr>
          <p:nvPr/>
        </p:nvCxnSpPr>
        <p:spPr>
          <a:xfrm>
            <a:off x="8570275" y="3328518"/>
            <a:ext cx="0" cy="425669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8328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360250AD-EA29-426D-9BEA-6CAD174B3588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1ED63B1-7500-417B-A0EF-3DDD6F2C8B08}"/>
              </a:ext>
            </a:extLst>
          </p:cNvPr>
          <p:cNvSpPr txBox="1"/>
          <p:nvPr/>
        </p:nvSpPr>
        <p:spPr>
          <a:xfrm>
            <a:off x="5552927" y="3198167"/>
            <a:ext cx="1243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México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D702828B-81D3-472F-8080-0861B2188E65}"/>
              </a:ext>
            </a:extLst>
          </p:cNvPr>
          <p:cNvSpPr/>
          <p:nvPr/>
        </p:nvSpPr>
        <p:spPr>
          <a:xfrm>
            <a:off x="267016" y="3060165"/>
            <a:ext cx="975858" cy="97585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508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AA28A7A-6744-47DC-8D29-8BA4C1C3C0F1}"/>
              </a:ext>
            </a:extLst>
          </p:cNvPr>
          <p:cNvSpPr txBox="1"/>
          <p:nvPr/>
        </p:nvSpPr>
        <p:spPr>
          <a:xfrm flipH="1">
            <a:off x="417354" y="3333312"/>
            <a:ext cx="675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</a:rPr>
              <a:t>19--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911C93F6-6EEC-4C2E-A506-36BD8AA19EE8}"/>
              </a:ext>
            </a:extLst>
          </p:cNvPr>
          <p:cNvSpPr/>
          <p:nvPr/>
        </p:nvSpPr>
        <p:spPr>
          <a:xfrm>
            <a:off x="8144829" y="172234"/>
            <a:ext cx="3765810" cy="25266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036F8FD0-3603-4169-ACF9-055E05D270D0}"/>
              </a:ext>
            </a:extLst>
          </p:cNvPr>
          <p:cNvSpPr txBox="1"/>
          <p:nvPr/>
        </p:nvSpPr>
        <p:spPr>
          <a:xfrm>
            <a:off x="8332642" y="329011"/>
            <a:ext cx="339018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Laura R. Valladares de la Cruz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Organizaciones indígenas, derechos humanos, mujeres indígenas, políticas multiculturales.</a:t>
            </a:r>
          </a:p>
          <a:p>
            <a:endParaRPr lang="es-MX" sz="105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Valladares de la Cruz, Laura. 2020. “Construyendo la equidad. La experiencia de tres generaciones de mujeres indígenas en México”, en Antropologías feministas en México: Epistemologías, éticas, prácticas y miradas diversas. México, Bonilla Artigas Editorial, UAM, CEIICH, UNAM, pp. 245-268.</a:t>
            </a:r>
            <a:endParaRPr lang="es-MX" sz="105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6810AE5D-2EC8-43E2-80FB-85F996D6A179}"/>
              </a:ext>
            </a:extLst>
          </p:cNvPr>
          <p:cNvSpPr/>
          <p:nvPr/>
        </p:nvSpPr>
        <p:spPr>
          <a:xfrm>
            <a:off x="6760017" y="606495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7E4DABC0-324D-4626-B912-D1F62E2572F1}"/>
              </a:ext>
            </a:extLst>
          </p:cNvPr>
          <p:cNvSpPr/>
          <p:nvPr/>
        </p:nvSpPr>
        <p:spPr>
          <a:xfrm>
            <a:off x="2132356" y="4279698"/>
            <a:ext cx="3638127" cy="2298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15D1F264-6B36-4F9E-93B0-196B8098D43C}"/>
              </a:ext>
            </a:extLst>
          </p:cNvPr>
          <p:cNvSpPr txBox="1"/>
          <p:nvPr/>
        </p:nvSpPr>
        <p:spPr>
          <a:xfrm>
            <a:off x="2250655" y="4386248"/>
            <a:ext cx="3401528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Karina Bárcenas Barajas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Diversidad, disidencia sexual, identidad sexual y religión.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Bárcenas Barajas, Karina. 2020. </a:t>
            </a:r>
            <a:r>
              <a:rPr lang="es-MX" sz="1050" i="1" dirty="0">
                <a:latin typeface="Segoe UI" panose="020B0502040204020203" pitchFamily="34" charset="0"/>
                <a:cs typeface="Segoe UI" panose="020B0502040204020203" pitchFamily="34" charset="0"/>
              </a:rPr>
              <a:t>Bajo un mismo cielo. Las iglesias para la diversidad sexual y de género en un campo religioso conservador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. México, Instituto de Investigaciones Sociales, UNAM.</a:t>
            </a:r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7DA8767B-6F14-41C2-8A31-4988D3938B18}"/>
              </a:ext>
            </a:extLst>
          </p:cNvPr>
          <p:cNvSpPr/>
          <p:nvPr/>
        </p:nvSpPr>
        <p:spPr>
          <a:xfrm>
            <a:off x="688496" y="4325722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3FEA3E9F-6B3C-4A3A-9E19-A5F14627A113}"/>
              </a:ext>
            </a:extLst>
          </p:cNvPr>
          <p:cNvSpPr/>
          <p:nvPr/>
        </p:nvSpPr>
        <p:spPr>
          <a:xfrm>
            <a:off x="8144828" y="4036023"/>
            <a:ext cx="3765811" cy="27214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EB5D1A48-03D0-44C2-95C9-56284A35E45F}"/>
              </a:ext>
            </a:extLst>
          </p:cNvPr>
          <p:cNvSpPr txBox="1"/>
          <p:nvPr/>
        </p:nvSpPr>
        <p:spPr>
          <a:xfrm>
            <a:off x="8289047" y="4116815"/>
            <a:ext cx="347737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Alba Pons Rabasa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Cuerpo, diversidad, disidencia sexual, feminismo.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Pons Rabasa, Alba. 2018. “Vulnerabilidad analítica, interseccionalidad y ensamblajes: hacia una etnografía afectiva”, en Alba Pons Rabasa y Siobhan Guerrero McManus (coord.) </a:t>
            </a:r>
            <a:r>
              <a:rPr lang="es-MX" sz="1100" i="1" dirty="0">
                <a:latin typeface="Segoe UI" panose="020B0502040204020203" pitchFamily="34" charset="0"/>
                <a:cs typeface="Segoe UI" panose="020B0502040204020203" pitchFamily="34" charset="0"/>
              </a:rPr>
              <a:t>Afecto, cuerpo e identidad: reflexiones encarnadas en la investigación feminista,</a:t>
            </a:r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 México, Laboratorio Nacional de Diversidades (CONACYT) Instituto de Investigaciones Jurídicas, UNAM.</a:t>
            </a:r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5FE09B1E-F604-49F1-A6BF-7E8FC7B013F2}"/>
              </a:ext>
            </a:extLst>
          </p:cNvPr>
          <p:cNvSpPr/>
          <p:nvPr/>
        </p:nvSpPr>
        <p:spPr>
          <a:xfrm>
            <a:off x="6716756" y="4325722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591B9B35-C012-44F8-91C4-301E5B345A9E}"/>
              </a:ext>
            </a:extLst>
          </p:cNvPr>
          <p:cNvCxnSpPr>
            <a:cxnSpLocks/>
          </p:cNvCxnSpPr>
          <p:nvPr/>
        </p:nvCxnSpPr>
        <p:spPr>
          <a:xfrm flipV="1">
            <a:off x="2184919" y="2902998"/>
            <a:ext cx="0" cy="387502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2B80389A-270C-4356-9BB5-A2A136AA79DC}"/>
              </a:ext>
            </a:extLst>
          </p:cNvPr>
          <p:cNvCxnSpPr>
            <a:cxnSpLocks/>
          </p:cNvCxnSpPr>
          <p:nvPr/>
        </p:nvCxnSpPr>
        <p:spPr>
          <a:xfrm>
            <a:off x="2434326" y="3472352"/>
            <a:ext cx="0" cy="563671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2E1EE5F1-12DC-4303-A6D2-4CBBD17A6E66}"/>
              </a:ext>
            </a:extLst>
          </p:cNvPr>
          <p:cNvCxnSpPr>
            <a:cxnSpLocks/>
          </p:cNvCxnSpPr>
          <p:nvPr/>
        </p:nvCxnSpPr>
        <p:spPr>
          <a:xfrm flipV="1">
            <a:off x="8300416" y="2902998"/>
            <a:ext cx="0" cy="526002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AD49F1B2-83A5-4BE6-A921-BE5834BF9487}"/>
              </a:ext>
            </a:extLst>
          </p:cNvPr>
          <p:cNvCxnSpPr>
            <a:cxnSpLocks/>
          </p:cNvCxnSpPr>
          <p:nvPr/>
        </p:nvCxnSpPr>
        <p:spPr>
          <a:xfrm>
            <a:off x="8570275" y="3328518"/>
            <a:ext cx="0" cy="559901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92C6EC0B-894C-9F24-E991-0D9698690E70}"/>
              </a:ext>
            </a:extLst>
          </p:cNvPr>
          <p:cNvSpPr/>
          <p:nvPr/>
        </p:nvSpPr>
        <p:spPr>
          <a:xfrm>
            <a:off x="1871395" y="279891"/>
            <a:ext cx="3512615" cy="2446823"/>
          </a:xfrm>
          <a:prstGeom prst="rect">
            <a:avLst/>
          </a:prstGeom>
          <a:solidFill>
            <a:srgbClr val="D1C7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F899FE9-07C9-FD03-7532-4AD087271E3E}"/>
              </a:ext>
            </a:extLst>
          </p:cNvPr>
          <p:cNvSpPr txBox="1"/>
          <p:nvPr/>
        </p:nvSpPr>
        <p:spPr>
          <a:xfrm>
            <a:off x="1972351" y="360681"/>
            <a:ext cx="3310702" cy="2285241"/>
          </a:xfrm>
          <a:prstGeom prst="rect">
            <a:avLst/>
          </a:prstGeom>
          <a:solidFill>
            <a:srgbClr val="D1C7D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Soledad González Montes (19--) ¿Argentina?</a:t>
            </a:r>
          </a:p>
          <a:p>
            <a:endParaRPr lang="es-MX" sz="1100" dirty="0">
              <a:solidFill>
                <a:srgbClr val="990033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Salud reproductiva, derechos reproductivos, mujeres indígenas, violencia doméstica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González Montes, Soledad (coord.). 2018. Subjetividad, agencia femenina y representaciones de género: tres propuestas para su estudio. México, COLMEX.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0" i="0" dirty="0">
                <a:effectLst/>
                <a:latin typeface="Arial" panose="020B0604020202020204" pitchFamily="34" charset="0"/>
              </a:rPr>
              <a:t>msgonza@colmex.mx</a:t>
            </a:r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54E3B423-B823-6E38-FF04-3AF530B07E4C}"/>
              </a:ext>
            </a:extLst>
          </p:cNvPr>
          <p:cNvSpPr/>
          <p:nvPr/>
        </p:nvSpPr>
        <p:spPr>
          <a:xfrm>
            <a:off x="407032" y="744883"/>
            <a:ext cx="1283855" cy="1283855"/>
          </a:xfrm>
          <a:prstGeom prst="ellipse">
            <a:avLst/>
          </a:prstGeom>
          <a:solidFill>
            <a:srgbClr val="2F55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4957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360250AD-EA29-426D-9BEA-6CAD174B3588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1ED63B1-7500-417B-A0EF-3DDD6F2C8B08}"/>
              </a:ext>
            </a:extLst>
          </p:cNvPr>
          <p:cNvSpPr txBox="1"/>
          <p:nvPr/>
        </p:nvSpPr>
        <p:spPr>
          <a:xfrm>
            <a:off x="5552927" y="3198167"/>
            <a:ext cx="1243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México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E06F3A9-2DE9-4713-8E7F-9554AE1282BD}"/>
              </a:ext>
            </a:extLst>
          </p:cNvPr>
          <p:cNvSpPr/>
          <p:nvPr/>
        </p:nvSpPr>
        <p:spPr>
          <a:xfrm>
            <a:off x="1992076" y="65936"/>
            <a:ext cx="3574112" cy="2690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3FEA3E9F-6B3C-4A3A-9E19-A5F14627A113}"/>
              </a:ext>
            </a:extLst>
          </p:cNvPr>
          <p:cNvSpPr/>
          <p:nvPr/>
        </p:nvSpPr>
        <p:spPr>
          <a:xfrm>
            <a:off x="8144828" y="4036023"/>
            <a:ext cx="3765811" cy="27214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EB5D1A48-03D0-44C2-95C9-56284A35E45F}"/>
              </a:ext>
            </a:extLst>
          </p:cNvPr>
          <p:cNvSpPr txBox="1"/>
          <p:nvPr/>
        </p:nvSpPr>
        <p:spPr>
          <a:xfrm>
            <a:off x="8289047" y="4116815"/>
            <a:ext cx="347737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Mariana Mora Bayo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Movimientos sociales, </a:t>
            </a:r>
            <a:r>
              <a:rPr lang="es-MX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decolonialidad</a:t>
            </a:r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, racismo, </a:t>
            </a:r>
            <a:r>
              <a:rPr lang="es-MX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racialización</a:t>
            </a:r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, seguridad, derechos humanos</a:t>
            </a:r>
          </a:p>
          <a:p>
            <a:endParaRPr lang="es-MX" sz="11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Mora Bayo, Mariana. 2018. </a:t>
            </a:r>
            <a:r>
              <a:rPr lang="es-MX" sz="1100" i="1" dirty="0">
                <a:latin typeface="Segoe UI" panose="020B0502040204020203" pitchFamily="34" charset="0"/>
                <a:cs typeface="Segoe UI" panose="020B0502040204020203" pitchFamily="34" charset="0"/>
              </a:rPr>
              <a:t>Política </a:t>
            </a:r>
            <a:r>
              <a:rPr lang="es-MX" sz="11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Kuxlejal</a:t>
            </a:r>
            <a:r>
              <a:rPr lang="es-MX" sz="1100" i="1" dirty="0">
                <a:latin typeface="Segoe UI" panose="020B0502040204020203" pitchFamily="34" charset="0"/>
                <a:cs typeface="Segoe UI" panose="020B0502040204020203" pitchFamily="34" charset="0"/>
              </a:rPr>
              <a:t>. Autonomía indígena, el estado racial e investigación </a:t>
            </a:r>
            <a:r>
              <a:rPr lang="es-MX" sz="11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descolonizante</a:t>
            </a:r>
            <a:r>
              <a:rPr lang="es-MX" sz="1100" i="1" dirty="0">
                <a:latin typeface="Segoe UI" panose="020B0502040204020203" pitchFamily="34" charset="0"/>
                <a:cs typeface="Segoe UI" panose="020B0502040204020203" pitchFamily="34" charset="0"/>
              </a:rPr>
              <a:t> en comunidades zapatistas</a:t>
            </a:r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. México, Publicaciones de la Casa Chata, CIESAS.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dirty="0" err="1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Mtria</a:t>
            </a:r>
            <a:r>
              <a:rPr lang="es-MX" sz="11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Estudios Latinoamericanos, doctorado en antropología.</a:t>
            </a:r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5FE09B1E-F604-49F1-A6BF-7E8FC7B013F2}"/>
              </a:ext>
            </a:extLst>
          </p:cNvPr>
          <p:cNvSpPr/>
          <p:nvPr/>
        </p:nvSpPr>
        <p:spPr>
          <a:xfrm>
            <a:off x="6716756" y="4290454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591B9B35-C012-44F8-91C4-301E5B345A9E}"/>
              </a:ext>
            </a:extLst>
          </p:cNvPr>
          <p:cNvCxnSpPr>
            <a:cxnSpLocks/>
          </p:cNvCxnSpPr>
          <p:nvPr/>
        </p:nvCxnSpPr>
        <p:spPr>
          <a:xfrm flipV="1">
            <a:off x="2184919" y="2902998"/>
            <a:ext cx="0" cy="387502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2B80389A-270C-4356-9BB5-A2A136AA79DC}"/>
              </a:ext>
            </a:extLst>
          </p:cNvPr>
          <p:cNvCxnSpPr>
            <a:cxnSpLocks/>
          </p:cNvCxnSpPr>
          <p:nvPr/>
        </p:nvCxnSpPr>
        <p:spPr>
          <a:xfrm>
            <a:off x="2434326" y="3472352"/>
            <a:ext cx="0" cy="416067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2E1EE5F1-12DC-4303-A6D2-4CBBD17A6E66}"/>
              </a:ext>
            </a:extLst>
          </p:cNvPr>
          <p:cNvCxnSpPr>
            <a:cxnSpLocks/>
          </p:cNvCxnSpPr>
          <p:nvPr/>
        </p:nvCxnSpPr>
        <p:spPr>
          <a:xfrm flipV="1">
            <a:off x="8289047" y="3013749"/>
            <a:ext cx="0" cy="368835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AD49F1B2-83A5-4BE6-A921-BE5834BF9487}"/>
              </a:ext>
            </a:extLst>
          </p:cNvPr>
          <p:cNvCxnSpPr>
            <a:cxnSpLocks/>
          </p:cNvCxnSpPr>
          <p:nvPr/>
        </p:nvCxnSpPr>
        <p:spPr>
          <a:xfrm>
            <a:off x="8570275" y="3328518"/>
            <a:ext cx="0" cy="559901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12D20D0-7CEE-407B-82E6-717CEFED08FD}"/>
              </a:ext>
            </a:extLst>
          </p:cNvPr>
          <p:cNvSpPr txBox="1"/>
          <p:nvPr/>
        </p:nvSpPr>
        <p:spPr>
          <a:xfrm>
            <a:off x="2040848" y="187001"/>
            <a:ext cx="343464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Nadia Violeta Olarte Rosso (19)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Teoría feminista, patriarcado, feminismo, violencia, antropología cultural.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100" dirty="0"/>
              <a:t>Rosso, Nadia. 2022.  El sistema patriarcal: sus fundamentos y funcionamiento. México. Puede consultarse en: https://www.academia.edu/30940159/El_sistema_patriarcal_sus_fundamentos_y_funcionamiento</a:t>
            </a:r>
          </a:p>
          <a:p>
            <a:endParaRPr lang="es-MX" sz="1100" dirty="0"/>
          </a:p>
          <a:p>
            <a:r>
              <a:rPr lang="es-MX" sz="1100" dirty="0" err="1">
                <a:solidFill>
                  <a:srgbClr val="FF0000"/>
                </a:solidFill>
              </a:rPr>
              <a:t>Lingüísta</a:t>
            </a:r>
            <a:r>
              <a:rPr lang="es-MX" sz="1100" dirty="0">
                <a:solidFill>
                  <a:srgbClr val="FF0000"/>
                </a:solidFill>
              </a:rPr>
              <a:t>, antropóloga, pedagoga</a:t>
            </a: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FCB6F930-EBC9-9F10-9D79-9BE45F849671}"/>
              </a:ext>
            </a:extLst>
          </p:cNvPr>
          <p:cNvSpPr/>
          <p:nvPr/>
        </p:nvSpPr>
        <p:spPr>
          <a:xfrm>
            <a:off x="360133" y="363278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C89A361-C5B6-1E25-9930-17E728DF787C}"/>
              </a:ext>
            </a:extLst>
          </p:cNvPr>
          <p:cNvSpPr/>
          <p:nvPr/>
        </p:nvSpPr>
        <p:spPr>
          <a:xfrm>
            <a:off x="8000611" y="113507"/>
            <a:ext cx="3765811" cy="27214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580D00F-2661-038F-931C-6D5F15E5DA53}"/>
              </a:ext>
            </a:extLst>
          </p:cNvPr>
          <p:cNvSpPr txBox="1"/>
          <p:nvPr/>
        </p:nvSpPr>
        <p:spPr>
          <a:xfrm>
            <a:off x="8144828" y="327765"/>
            <a:ext cx="34773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Monserrat Amada Salas Valenzuela (19--)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Género y salud, metodologías cualitativas en el campo de la salud y alimentación.</a:t>
            </a: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10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. 2020. “Antropología de la alimentación infantil: apuntes entre el feminismo, la interdisciplina y la vida misma”, en Antropologías feministas en México: Epistemologías, éticas, prácticas y miradas diversas. México, Bonilla Artigas Editorial, UAM, CEIICH, UNAM, pp. 373-400</a:t>
            </a:r>
            <a:endParaRPr lang="es-MX" sz="11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F852D8E8-30A7-322B-D6E6-21921C717307}"/>
              </a:ext>
            </a:extLst>
          </p:cNvPr>
          <p:cNvSpPr/>
          <p:nvPr/>
        </p:nvSpPr>
        <p:spPr>
          <a:xfrm>
            <a:off x="6572537" y="545969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F5916463-0D5B-F7B5-362E-0ECDB6DFBA13}"/>
              </a:ext>
            </a:extLst>
          </p:cNvPr>
          <p:cNvSpPr/>
          <p:nvPr/>
        </p:nvSpPr>
        <p:spPr>
          <a:xfrm>
            <a:off x="2071631" y="4319263"/>
            <a:ext cx="3622083" cy="2198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4B8F59C-EAFC-E233-0F0A-023C0B98E818}"/>
              </a:ext>
            </a:extLst>
          </p:cNvPr>
          <p:cNvSpPr txBox="1"/>
          <p:nvPr/>
        </p:nvSpPr>
        <p:spPr>
          <a:xfrm>
            <a:off x="2184919" y="4427175"/>
            <a:ext cx="3508795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Rosalva</a:t>
            </a:r>
            <a:r>
              <a:rPr lang="es-MX" sz="110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Aída Hernández Castillo (1963)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Defensa de los derechos de las mujeres indígenas,</a:t>
            </a:r>
          </a:p>
          <a:p>
            <a:r>
              <a:rPr lang="es-MX" sz="1100" dirty="0">
                <a:latin typeface="Segoe UI" panose="020B0502040204020203" pitchFamily="34" charset="0"/>
                <a:cs typeface="Segoe UI" panose="020B0502040204020203" pitchFamily="34" charset="0"/>
              </a:rPr>
              <a:t>Identidades indígenas, Mujeres indígenas</a:t>
            </a:r>
          </a:p>
          <a:p>
            <a:endParaRPr lang="es-MX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100" dirty="0">
                <a:solidFill>
                  <a:srgbClr val="202122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R. Aída Hernández Castillos. 2017, </a:t>
            </a:r>
            <a:r>
              <a:rPr lang="es-MX" sz="1100" i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Resistencias Penitenciarias Investigación Activista en Espacios de Reclusión, </a:t>
            </a:r>
            <a:r>
              <a:rPr lang="es-MX" sz="11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en R. Aída Hernández (editora), CIESAS/Juan Pablos Editores.</a:t>
            </a:r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8E1EADAC-6B9F-70D1-B05B-70457899E614}"/>
              </a:ext>
            </a:extLst>
          </p:cNvPr>
          <p:cNvSpPr/>
          <p:nvPr/>
        </p:nvSpPr>
        <p:spPr>
          <a:xfrm>
            <a:off x="572859" y="4433025"/>
            <a:ext cx="1283855" cy="1283855"/>
          </a:xfrm>
          <a:prstGeom prst="ellipse">
            <a:avLst/>
          </a:prstGeom>
          <a:blipFill dpi="0" rotWithShape="1">
            <a:blip r:embed="rId2">
              <a:extLs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rcRect/>
            <a:stretch>
              <a:fillRect l="929" r="-15895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59091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360250AD-EA29-426D-9BEA-6CAD174B3588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1ED63B1-7500-417B-A0EF-3DDD6F2C8B08}"/>
              </a:ext>
            </a:extLst>
          </p:cNvPr>
          <p:cNvSpPr txBox="1"/>
          <p:nvPr/>
        </p:nvSpPr>
        <p:spPr>
          <a:xfrm>
            <a:off x="5552927" y="3198167"/>
            <a:ext cx="1243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México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D702828B-81D3-472F-8080-0861B2188E65}"/>
              </a:ext>
            </a:extLst>
          </p:cNvPr>
          <p:cNvSpPr/>
          <p:nvPr/>
        </p:nvSpPr>
        <p:spPr>
          <a:xfrm>
            <a:off x="267016" y="3060165"/>
            <a:ext cx="975858" cy="97585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508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AA28A7A-6744-47DC-8D29-8BA4C1C3C0F1}"/>
              </a:ext>
            </a:extLst>
          </p:cNvPr>
          <p:cNvSpPr txBox="1"/>
          <p:nvPr/>
        </p:nvSpPr>
        <p:spPr>
          <a:xfrm flipH="1">
            <a:off x="417354" y="3333312"/>
            <a:ext cx="675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E06F3A9-2DE9-4713-8E7F-9554AE1282BD}"/>
              </a:ext>
            </a:extLst>
          </p:cNvPr>
          <p:cNvSpPr/>
          <p:nvPr/>
        </p:nvSpPr>
        <p:spPr>
          <a:xfrm>
            <a:off x="1992075" y="65936"/>
            <a:ext cx="4037529" cy="2690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911C93F6-6EEC-4C2E-A506-36BD8AA19EE8}"/>
              </a:ext>
            </a:extLst>
          </p:cNvPr>
          <p:cNvSpPr/>
          <p:nvPr/>
        </p:nvSpPr>
        <p:spPr>
          <a:xfrm>
            <a:off x="7930241" y="90147"/>
            <a:ext cx="3765810" cy="2812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036F8FD0-3603-4169-ACF9-055E05D270D0}"/>
              </a:ext>
            </a:extLst>
          </p:cNvPr>
          <p:cNvSpPr txBox="1"/>
          <p:nvPr/>
        </p:nvSpPr>
        <p:spPr>
          <a:xfrm>
            <a:off x="8000611" y="258037"/>
            <a:ext cx="3390183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Lourdes Raymundo Sabino (19--)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Violencia de género, mujeres indígenas, desigualdad social</a:t>
            </a:r>
          </a:p>
          <a:p>
            <a:endParaRPr lang="es-MX" sz="105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Raymundo Sabino, Lourdes. 2021. “Violencia contra las mujeres indígenas y mestizas, en Crítica.cl, Revista latinoamericana de ensayo. Se puede consultar en: https://critica.cl/derecha/violencia-contra-mujeres-indigenas-y-mestizas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Sociología, Antropología Social y realiza docto. en Estudios Latinoamericanos</a:t>
            </a:r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6810AE5D-2EC8-43E2-80FB-85F996D6A179}"/>
              </a:ext>
            </a:extLst>
          </p:cNvPr>
          <p:cNvSpPr/>
          <p:nvPr/>
        </p:nvSpPr>
        <p:spPr>
          <a:xfrm>
            <a:off x="6350883" y="456909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7E4DABC0-324D-4626-B912-D1F62E2572F1}"/>
              </a:ext>
            </a:extLst>
          </p:cNvPr>
          <p:cNvSpPr/>
          <p:nvPr/>
        </p:nvSpPr>
        <p:spPr>
          <a:xfrm>
            <a:off x="1804096" y="4073757"/>
            <a:ext cx="4459483" cy="26901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15D1F264-6B36-4F9E-93B0-196B8098D43C}"/>
              </a:ext>
            </a:extLst>
          </p:cNvPr>
          <p:cNvSpPr txBox="1"/>
          <p:nvPr/>
        </p:nvSpPr>
        <p:spPr>
          <a:xfrm>
            <a:off x="1887887" y="4226510"/>
            <a:ext cx="4273216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b="1" i="0" u="none" strike="noStrike" dirty="0">
                <a:solidFill>
                  <a:srgbClr val="2F5597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Georgina Méndez Torres</a:t>
            </a:r>
            <a:r>
              <a:rPr lang="es-MX" sz="105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(19--)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Participación política, mujeres indígenas, derechos indígenas, movimientos indígenas.</a:t>
            </a:r>
          </a:p>
          <a:p>
            <a:endParaRPr lang="es-MX" sz="105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05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Méndez Torres, Georgina. 2016. “Racismo y sexismo. Los cuerpos transgresores de las mujeres indígenas”, en Inés Castro </a:t>
            </a:r>
            <a:r>
              <a:rPr lang="es-MX" sz="1050" dirty="0" err="1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Apreza</a:t>
            </a:r>
            <a:r>
              <a:rPr lang="es-MX" sz="105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y </a:t>
            </a:r>
            <a:r>
              <a:rPr lang="es-MX" sz="1050" dirty="0" err="1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Susie</a:t>
            </a:r>
            <a:r>
              <a:rPr lang="es-MX" sz="105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Morales Moreno (</a:t>
            </a:r>
            <a:r>
              <a:rPr lang="es-MX" sz="1050" dirty="0" err="1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coords</a:t>
            </a:r>
            <a:r>
              <a:rPr lang="es-MX" sz="105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), Cuerpos y diversidades. Miradas desde el sur. Tuxtla Gutiérrez, Chiapas, Universidad de Ciencias y Artes de Chiapas, Centro de Estudios Superiores de México y Centroamérica, Universidad Intercultural de Chiapas, pp. 345-353.</a:t>
            </a:r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Antropóloga candidata a magister en Ciencias Sociales</a:t>
            </a:r>
          </a:p>
          <a:p>
            <a:r>
              <a:rPr lang="es-MX" sz="1050" dirty="0">
                <a:solidFill>
                  <a:srgbClr val="FF0000"/>
                </a:solidFill>
              </a:rPr>
              <a:t>mendezgeorgina@gmail.com</a:t>
            </a:r>
            <a:endParaRPr lang="es-MX" sz="105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7DA8767B-6F14-41C2-8A31-4988D3938B18}"/>
              </a:ext>
            </a:extLst>
          </p:cNvPr>
          <p:cNvSpPr/>
          <p:nvPr/>
        </p:nvSpPr>
        <p:spPr>
          <a:xfrm>
            <a:off x="376023" y="4296962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3FEA3E9F-6B3C-4A3A-9E19-A5F14627A113}"/>
              </a:ext>
            </a:extLst>
          </p:cNvPr>
          <p:cNvSpPr/>
          <p:nvPr/>
        </p:nvSpPr>
        <p:spPr>
          <a:xfrm>
            <a:off x="8144828" y="4036023"/>
            <a:ext cx="3765811" cy="27214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EB5D1A48-03D0-44C2-95C9-56284A35E45F}"/>
              </a:ext>
            </a:extLst>
          </p:cNvPr>
          <p:cNvSpPr txBox="1"/>
          <p:nvPr/>
        </p:nvSpPr>
        <p:spPr>
          <a:xfrm>
            <a:off x="8289047" y="4116815"/>
            <a:ext cx="3477375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Ángela </a:t>
            </a:r>
            <a:r>
              <a:rPr lang="es-MX" sz="105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Ixkic</a:t>
            </a:r>
            <a:r>
              <a:rPr lang="es-MX" sz="105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05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Bastian</a:t>
            </a:r>
            <a:r>
              <a:rPr lang="es-MX" sz="105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Duarte (19--)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Género, etnia, discriminación, ciudadanía y medio ambiente, movimientos sociales.</a:t>
            </a:r>
          </a:p>
          <a:p>
            <a:endParaRPr lang="es-MX" sz="105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050" dirty="0" err="1">
                <a:solidFill>
                  <a:srgbClr val="11111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Bastian</a:t>
            </a:r>
            <a:r>
              <a:rPr lang="es-MX" sz="1050" dirty="0">
                <a:solidFill>
                  <a:srgbClr val="11111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MX" sz="1050" dirty="0" err="1">
                <a:solidFill>
                  <a:srgbClr val="11111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Ixkic</a:t>
            </a:r>
            <a:r>
              <a:rPr lang="es-MX" sz="1050" dirty="0">
                <a:solidFill>
                  <a:srgbClr val="11111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Duarte, Ángela. 2019. “Emociones, experiencias y comunidades: el retorno de los refugiados guatemaltecos”, en </a:t>
            </a:r>
            <a:r>
              <a:rPr lang="es-MX" sz="1050" dirty="0" err="1">
                <a:solidFill>
                  <a:srgbClr val="11111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Morna</a:t>
            </a:r>
            <a:r>
              <a:rPr lang="es-MX" sz="1050" dirty="0">
                <a:solidFill>
                  <a:srgbClr val="11111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MX" sz="1050" dirty="0" err="1">
                <a:solidFill>
                  <a:srgbClr val="11111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Macleod</a:t>
            </a:r>
            <a:r>
              <a:rPr lang="es-MX" sz="1050" dirty="0">
                <a:solidFill>
                  <a:srgbClr val="11111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y Natalia de </a:t>
            </a:r>
            <a:r>
              <a:rPr lang="es-MX" sz="1050" dirty="0" err="1">
                <a:solidFill>
                  <a:srgbClr val="11111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Marinis</a:t>
            </a:r>
            <a:r>
              <a:rPr lang="es-MX" sz="1050" dirty="0">
                <a:solidFill>
                  <a:srgbClr val="11111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(</a:t>
            </a:r>
            <a:r>
              <a:rPr lang="es-MX" sz="1050" dirty="0" err="1">
                <a:solidFill>
                  <a:srgbClr val="11111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coords</a:t>
            </a:r>
            <a:r>
              <a:rPr lang="es-MX" sz="1050" dirty="0">
                <a:solidFill>
                  <a:srgbClr val="11111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.) </a:t>
            </a:r>
            <a:r>
              <a:rPr lang="es-MX" sz="1050" i="1" dirty="0">
                <a:solidFill>
                  <a:srgbClr val="11111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Comunidades emocionales. Resistiendo a las violencias en América Latina</a:t>
            </a:r>
            <a:r>
              <a:rPr lang="es-MX" sz="1050" dirty="0">
                <a:solidFill>
                  <a:srgbClr val="11111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 México, Instituto Colombiano de Antropología e Historia, Universidad Autónoma Metropolitana, pp. 145-164.</a:t>
            </a:r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05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5FE09B1E-F604-49F1-A6BF-7E8FC7B013F2}"/>
              </a:ext>
            </a:extLst>
          </p:cNvPr>
          <p:cNvSpPr/>
          <p:nvPr/>
        </p:nvSpPr>
        <p:spPr>
          <a:xfrm>
            <a:off x="6716756" y="4360402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591B9B35-C012-44F8-91C4-301E5B345A9E}"/>
              </a:ext>
            </a:extLst>
          </p:cNvPr>
          <p:cNvCxnSpPr>
            <a:cxnSpLocks/>
          </p:cNvCxnSpPr>
          <p:nvPr/>
        </p:nvCxnSpPr>
        <p:spPr>
          <a:xfrm flipV="1">
            <a:off x="2184919" y="2902998"/>
            <a:ext cx="0" cy="387502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2B80389A-270C-4356-9BB5-A2A136AA79DC}"/>
              </a:ext>
            </a:extLst>
          </p:cNvPr>
          <p:cNvCxnSpPr>
            <a:cxnSpLocks/>
          </p:cNvCxnSpPr>
          <p:nvPr/>
        </p:nvCxnSpPr>
        <p:spPr>
          <a:xfrm>
            <a:off x="2452081" y="3377996"/>
            <a:ext cx="0" cy="563671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2E1EE5F1-12DC-4303-A6D2-4CBBD17A6E66}"/>
              </a:ext>
            </a:extLst>
          </p:cNvPr>
          <p:cNvCxnSpPr>
            <a:cxnSpLocks/>
          </p:cNvCxnSpPr>
          <p:nvPr/>
        </p:nvCxnSpPr>
        <p:spPr>
          <a:xfrm flipV="1">
            <a:off x="8300416" y="3060165"/>
            <a:ext cx="0" cy="368835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AD49F1B2-83A5-4BE6-A921-BE5834BF9487}"/>
              </a:ext>
            </a:extLst>
          </p:cNvPr>
          <p:cNvCxnSpPr>
            <a:cxnSpLocks/>
          </p:cNvCxnSpPr>
          <p:nvPr/>
        </p:nvCxnSpPr>
        <p:spPr>
          <a:xfrm>
            <a:off x="8570275" y="3328518"/>
            <a:ext cx="0" cy="559901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12D20D0-7CEE-407B-82E6-717CEFED08FD}"/>
              </a:ext>
            </a:extLst>
          </p:cNvPr>
          <p:cNvSpPr txBox="1"/>
          <p:nvPr/>
        </p:nvSpPr>
        <p:spPr>
          <a:xfrm>
            <a:off x="2040847" y="187001"/>
            <a:ext cx="3916607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Edith Flores Pérez (19--)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Espacio urbano, subjetividad, corporalidad, sexualidad, inclusión y exclusión social, desigualdades sociales, emociones colectivas, cambio social, emociones.</a:t>
            </a:r>
          </a:p>
          <a:p>
            <a:endParaRPr lang="es-MX" sz="105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Flores Pérez, Edith. 2018. Trueque y reciprocidades: </a:t>
            </a:r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pochtecayotl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 en el nororiente de Morelos. México CRIM,UNAM  (Serie, Cultura, política y sociedad).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0" i="0" strike="noStrike" dirty="0">
                <a:solidFill>
                  <a:srgbClr val="FF0000"/>
                </a:solidFill>
                <a:effectLst/>
                <a:latin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eflores@correo.xoc.uam.mx</a:t>
            </a:r>
            <a:endParaRPr lang="es-MX" sz="1050" b="0" i="0" strike="noStrike" dirty="0">
              <a:solidFill>
                <a:srgbClr val="FF0000"/>
              </a:solidFill>
              <a:effectLst/>
              <a:latin typeface="Open Sans" panose="020B0606030504020204" pitchFamily="34" charset="0"/>
            </a:endParaRPr>
          </a:p>
          <a:p>
            <a:r>
              <a:rPr lang="es-MX" sz="1050" b="0" i="0" strike="noStrike" dirty="0">
                <a:solidFill>
                  <a:srgbClr val="FF0000"/>
                </a:solidFill>
                <a:effectLst/>
                <a:latin typeface="Montserrat" panose="00000500000000000000" pitchFamily="50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eeedithhh@gmail.com</a:t>
            </a:r>
            <a:endParaRPr lang="es-MX" sz="105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FCB6F930-EBC9-9F10-9D79-9BE45F849671}"/>
              </a:ext>
            </a:extLst>
          </p:cNvPr>
          <p:cNvSpPr/>
          <p:nvPr/>
        </p:nvSpPr>
        <p:spPr>
          <a:xfrm>
            <a:off x="360133" y="363278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2061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360250AD-EA29-426D-9BEA-6CAD174B3588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54000">
            <a:solidFill>
              <a:srgbClr val="2F55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1ED63B1-7500-417B-A0EF-3DDD6F2C8B08}"/>
              </a:ext>
            </a:extLst>
          </p:cNvPr>
          <p:cNvSpPr txBox="1"/>
          <p:nvPr/>
        </p:nvSpPr>
        <p:spPr>
          <a:xfrm>
            <a:off x="5552927" y="3198167"/>
            <a:ext cx="1243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México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E06F3A9-2DE9-4713-8E7F-9554AE1282BD}"/>
              </a:ext>
            </a:extLst>
          </p:cNvPr>
          <p:cNvSpPr/>
          <p:nvPr/>
        </p:nvSpPr>
        <p:spPr>
          <a:xfrm>
            <a:off x="1992075" y="65936"/>
            <a:ext cx="4037529" cy="2690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911C93F6-6EEC-4C2E-A506-36BD8AA19EE8}"/>
              </a:ext>
            </a:extLst>
          </p:cNvPr>
          <p:cNvSpPr/>
          <p:nvPr/>
        </p:nvSpPr>
        <p:spPr>
          <a:xfrm>
            <a:off x="7930241" y="90146"/>
            <a:ext cx="3765810" cy="26659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036F8FD0-3603-4169-ACF9-055E05D270D0}"/>
              </a:ext>
            </a:extLst>
          </p:cNvPr>
          <p:cNvSpPr txBox="1"/>
          <p:nvPr/>
        </p:nvSpPr>
        <p:spPr>
          <a:xfrm>
            <a:off x="8000611" y="258037"/>
            <a:ext cx="3390183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b="1" i="0" u="none" strike="noStrike" dirty="0">
                <a:solidFill>
                  <a:srgbClr val="2F5597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Natalia de </a:t>
            </a:r>
            <a:r>
              <a:rPr lang="es-MX" sz="1050" b="1" i="0" u="none" strike="noStrike" dirty="0" err="1">
                <a:solidFill>
                  <a:srgbClr val="2F5597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Marinis</a:t>
            </a:r>
            <a:r>
              <a:rPr lang="es-MX" sz="105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(19--)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Violencia, seguridad, indígenas, género, racismo, antropología jurídica.</a:t>
            </a:r>
          </a:p>
          <a:p>
            <a:endParaRPr lang="es-MX" sz="105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050" dirty="0" err="1">
                <a:solidFill>
                  <a:srgbClr val="11111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Macleod</a:t>
            </a:r>
            <a:r>
              <a:rPr lang="es-MX" sz="1050" dirty="0">
                <a:solidFill>
                  <a:srgbClr val="11111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</a:t>
            </a:r>
            <a:r>
              <a:rPr lang="es-MX" sz="1050" dirty="0" err="1">
                <a:solidFill>
                  <a:srgbClr val="11111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Morna</a:t>
            </a:r>
            <a:r>
              <a:rPr lang="es-MX" sz="1050" dirty="0">
                <a:solidFill>
                  <a:srgbClr val="11111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y De </a:t>
            </a:r>
            <a:r>
              <a:rPr lang="es-MX" sz="1050" dirty="0" err="1">
                <a:solidFill>
                  <a:srgbClr val="11111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Marinis</a:t>
            </a:r>
            <a:r>
              <a:rPr lang="es-MX" sz="1050" dirty="0">
                <a:solidFill>
                  <a:srgbClr val="11111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Natalia (</a:t>
            </a:r>
            <a:r>
              <a:rPr lang="es-MX" sz="1050" dirty="0" err="1">
                <a:solidFill>
                  <a:srgbClr val="11111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coords</a:t>
            </a:r>
            <a:r>
              <a:rPr lang="es-MX" sz="1050" dirty="0">
                <a:solidFill>
                  <a:srgbClr val="111111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.)</a:t>
            </a:r>
            <a:r>
              <a:rPr lang="es-MX" sz="1050" dirty="0">
                <a:solidFill>
                  <a:srgbClr val="11111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2019. Comunidades emocionales. Resistiendo a las violencias en América Latina. México, Instituto Colombiano de Antropología e Historia, Universidad Autónoma Metropolitana.</a:t>
            </a:r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0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nataliademarinis@ciesas.edu.mx</a:t>
            </a:r>
            <a:endParaRPr lang="es-MX" sz="100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6810AE5D-2EC8-43E2-80FB-85F996D6A179}"/>
              </a:ext>
            </a:extLst>
          </p:cNvPr>
          <p:cNvSpPr/>
          <p:nvPr/>
        </p:nvSpPr>
        <p:spPr>
          <a:xfrm>
            <a:off x="6498929" y="465618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7E4DABC0-324D-4626-B912-D1F62E2572F1}"/>
              </a:ext>
            </a:extLst>
          </p:cNvPr>
          <p:cNvSpPr/>
          <p:nvPr/>
        </p:nvSpPr>
        <p:spPr>
          <a:xfrm>
            <a:off x="1804096" y="4073757"/>
            <a:ext cx="4150531" cy="23792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7DA8767B-6F14-41C2-8A31-4988D3938B18}"/>
              </a:ext>
            </a:extLst>
          </p:cNvPr>
          <p:cNvSpPr/>
          <p:nvPr/>
        </p:nvSpPr>
        <p:spPr>
          <a:xfrm>
            <a:off x="376023" y="4296962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3FEA3E9F-6B3C-4A3A-9E19-A5F14627A113}"/>
              </a:ext>
            </a:extLst>
          </p:cNvPr>
          <p:cNvSpPr/>
          <p:nvPr/>
        </p:nvSpPr>
        <p:spPr>
          <a:xfrm>
            <a:off x="8159174" y="4058117"/>
            <a:ext cx="3536878" cy="2394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EB5D1A48-03D0-44C2-95C9-56284A35E45F}"/>
              </a:ext>
            </a:extLst>
          </p:cNvPr>
          <p:cNvSpPr txBox="1"/>
          <p:nvPr/>
        </p:nvSpPr>
        <p:spPr>
          <a:xfrm>
            <a:off x="8405326" y="4274172"/>
            <a:ext cx="32907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Jahel</a:t>
            </a:r>
            <a:r>
              <a:rPr lang="es-MX" sz="105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López Guerrero (19--)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Juventud, derechos humanos y equidad</a:t>
            </a:r>
          </a:p>
          <a:p>
            <a:endParaRPr lang="es-MX" sz="105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López Guerrero </a:t>
            </a:r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Jahel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, 2019. </a:t>
            </a:r>
            <a:r>
              <a:rPr lang="es-MX" sz="1050" kern="1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Derecho Sentido a la Movilidad Libre y Segura en Jóvenes y Mujeres Indígenas, en Revista </a:t>
            </a:r>
            <a:r>
              <a:rPr lang="es-MX" sz="1050" kern="100" dirty="0" err="1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Direito</a:t>
            </a:r>
            <a:r>
              <a:rPr lang="es-MX" sz="1050" kern="1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e Praxis. </a:t>
            </a:r>
            <a:r>
              <a:rPr lang="es-MX" sz="1050" kern="1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Río de Janeiro, vol. 10, núm. 02, p. 1291-1316.</a:t>
            </a:r>
            <a:endParaRPr lang="es-MX" sz="1050" kern="1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endParaRPr lang="es-MX" sz="1050" kern="1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5FE09B1E-F604-49F1-A6BF-7E8FC7B013F2}"/>
              </a:ext>
            </a:extLst>
          </p:cNvPr>
          <p:cNvSpPr/>
          <p:nvPr/>
        </p:nvSpPr>
        <p:spPr>
          <a:xfrm>
            <a:off x="6646386" y="4360123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591B9B35-C012-44F8-91C4-301E5B345A9E}"/>
              </a:ext>
            </a:extLst>
          </p:cNvPr>
          <p:cNvCxnSpPr>
            <a:cxnSpLocks/>
          </p:cNvCxnSpPr>
          <p:nvPr/>
        </p:nvCxnSpPr>
        <p:spPr>
          <a:xfrm flipV="1">
            <a:off x="2184919" y="2902998"/>
            <a:ext cx="0" cy="387502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2B80389A-270C-4356-9BB5-A2A136AA79DC}"/>
              </a:ext>
            </a:extLst>
          </p:cNvPr>
          <p:cNvCxnSpPr>
            <a:cxnSpLocks/>
          </p:cNvCxnSpPr>
          <p:nvPr/>
        </p:nvCxnSpPr>
        <p:spPr>
          <a:xfrm>
            <a:off x="2452081" y="3377996"/>
            <a:ext cx="0" cy="563671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2E1EE5F1-12DC-4303-A6D2-4CBBD17A6E66}"/>
              </a:ext>
            </a:extLst>
          </p:cNvPr>
          <p:cNvCxnSpPr>
            <a:cxnSpLocks/>
          </p:cNvCxnSpPr>
          <p:nvPr/>
        </p:nvCxnSpPr>
        <p:spPr>
          <a:xfrm flipV="1">
            <a:off x="8306597" y="2959683"/>
            <a:ext cx="0" cy="368835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AD49F1B2-83A5-4BE6-A921-BE5834BF9487}"/>
              </a:ext>
            </a:extLst>
          </p:cNvPr>
          <p:cNvCxnSpPr>
            <a:cxnSpLocks/>
          </p:cNvCxnSpPr>
          <p:nvPr/>
        </p:nvCxnSpPr>
        <p:spPr>
          <a:xfrm>
            <a:off x="8570275" y="3328518"/>
            <a:ext cx="0" cy="559901"/>
          </a:xfrm>
          <a:prstGeom prst="line">
            <a:avLst/>
          </a:prstGeom>
          <a:ln w="38100" cap="rnd">
            <a:solidFill>
              <a:srgbClr val="2F5597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12D20D0-7CEE-407B-82E6-717CEFED08FD}"/>
              </a:ext>
            </a:extLst>
          </p:cNvPr>
          <p:cNvSpPr txBox="1"/>
          <p:nvPr/>
        </p:nvSpPr>
        <p:spPr>
          <a:xfrm>
            <a:off x="2040847" y="187001"/>
            <a:ext cx="3916607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Meztli</a:t>
            </a:r>
            <a:r>
              <a:rPr lang="es-MX" sz="105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050" b="1" dirty="0" err="1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Yoalli</a:t>
            </a:r>
            <a:r>
              <a:rPr lang="es-MX" sz="105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Rodríguez Aguilera (19--)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Mujeres negras, mujeres indígenas, resistencias, racismo, ecología política, violencia de estado.</a:t>
            </a:r>
          </a:p>
          <a:p>
            <a:endParaRPr lang="es-MX" sz="105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Rodríguez Aguilera, </a:t>
            </a:r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Meztli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Yoalli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. 2020. “</a:t>
            </a:r>
            <a:r>
              <a:rPr lang="es-MX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Senti</a:t>
            </a:r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-pensando la antropología: mi experiencia y contradicciones en el pensar-hacer”, </a:t>
            </a:r>
            <a:r>
              <a:rPr lang="es-MX" sz="1050" b="0" i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en Antropologías feministas en México: Epistemologías, éticas, prácticas y miradas diversas. México, Bonilla Artigas Editorial, UAM, CEIICH, UNAM, pp. 415-430.</a:t>
            </a:r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0" i="0" strike="noStrike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yrodriguezaguilera@mx.lakeforest.edu</a:t>
            </a:r>
            <a:endParaRPr lang="es-MX" sz="105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FCB6F930-EBC9-9F10-9D79-9BE45F849671}"/>
              </a:ext>
            </a:extLst>
          </p:cNvPr>
          <p:cNvSpPr/>
          <p:nvPr/>
        </p:nvSpPr>
        <p:spPr>
          <a:xfrm>
            <a:off x="360133" y="363278"/>
            <a:ext cx="1283855" cy="1283855"/>
          </a:xfrm>
          <a:prstGeom prst="ellipse">
            <a:avLst/>
          </a:prstGeom>
          <a:solidFill>
            <a:srgbClr val="2F55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EC96B54-B6B2-C847-EDE4-2D77EBBD492B}"/>
              </a:ext>
            </a:extLst>
          </p:cNvPr>
          <p:cNvSpPr txBox="1"/>
          <p:nvPr/>
        </p:nvSpPr>
        <p:spPr>
          <a:xfrm>
            <a:off x="2272151" y="4195431"/>
            <a:ext cx="3477375" cy="200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>
                <a:solidFill>
                  <a:srgbClr val="2F55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Carolina Buenrostro Pérez (19--)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Líneas de investigación:</a:t>
            </a:r>
          </a:p>
          <a:p>
            <a:r>
              <a:rPr lang="es-MX" sz="1050" dirty="0">
                <a:latin typeface="Segoe UI" panose="020B0502040204020203" pitchFamily="34" charset="0"/>
                <a:cs typeface="Segoe UI" panose="020B0502040204020203" pitchFamily="34" charset="0"/>
              </a:rPr>
              <a:t>Imagen, emociones, violencia, análisis del discurso.</a:t>
            </a:r>
          </a:p>
          <a:p>
            <a:endParaRPr lang="es-MX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05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MX" sz="1050" b="1" dirty="0">
                <a:latin typeface="Segoe UI" panose="020B0502040204020203" pitchFamily="34" charset="0"/>
                <a:cs typeface="Segoe UI" panose="020B0502040204020203" pitchFamily="34" charset="0"/>
              </a:rPr>
              <a:t>Publicaciones:</a:t>
            </a:r>
          </a:p>
          <a:p>
            <a:r>
              <a:rPr lang="es-MX" sz="1000" kern="18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Buenrostro Pérez, Carolina. </a:t>
            </a:r>
            <a:r>
              <a:rPr lang="es-MX" sz="1000" kern="1800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2018. </a:t>
            </a:r>
            <a:r>
              <a:rPr lang="es-MX" sz="1000" kern="18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La fotografía: de la imagen fiel de la realidad a la imagen </a:t>
            </a:r>
            <a:r>
              <a:rPr lang="es-MX" sz="1000" kern="1800" dirty="0" err="1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transdimensional</a:t>
            </a:r>
            <a:r>
              <a:rPr lang="es-MX" sz="1000" dirty="0">
                <a:latin typeface="Segoe UI" panose="020B0502040204020203" pitchFamily="34" charset="0"/>
                <a:cs typeface="Segoe UI" panose="020B0502040204020203" pitchFamily="34" charset="0"/>
              </a:rPr>
              <a:t>, en </a:t>
            </a:r>
            <a:r>
              <a:rPr lang="es-MX" sz="1000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Los caminos fascinantes de la complejidad y de la transdisciplina.  Revista Digital Universitaria. México, </a:t>
            </a:r>
            <a:r>
              <a:rPr lang="es-MX" sz="1050" dirty="0">
                <a:latin typeface="Segoe UI" panose="020B0502040204020203" pitchFamily="34" charset="0"/>
                <a:ea typeface="Calibri" panose="020F0502020204030204" pitchFamily="34" charset="0"/>
              </a:rPr>
              <a:t>v</a:t>
            </a:r>
            <a:r>
              <a:rPr lang="es-MX" sz="1050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ol. 19, </a:t>
            </a:r>
            <a:r>
              <a:rPr lang="es-MX" sz="1050" dirty="0">
                <a:latin typeface="Segoe UI" panose="020B0502040204020203" pitchFamily="34" charset="0"/>
                <a:ea typeface="Calibri" panose="020F0502020204030204" pitchFamily="34" charset="0"/>
              </a:rPr>
              <a:t>n</a:t>
            </a:r>
            <a:r>
              <a:rPr lang="es-MX" sz="1050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úm. 2.</a:t>
            </a:r>
            <a:endParaRPr lang="es-MX" sz="105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3971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30" advTm="3000">
        <p159:morph option="byObject"/>
      </p:transition>
    </mc:Choice>
    <mc:Fallback xmlns="">
      <p:transition advTm="3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12043</TotalTime>
  <Words>2284</Words>
  <Application>Microsoft Office PowerPoint</Application>
  <PresentationFormat>Panorámica</PresentationFormat>
  <Paragraphs>261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Bahnschrift</vt:lpstr>
      <vt:lpstr>Calibri</vt:lpstr>
      <vt:lpstr>Calibri Light</vt:lpstr>
      <vt:lpstr>ff4</vt:lpstr>
      <vt:lpstr>Montserrat</vt:lpstr>
      <vt:lpstr>Open Sans</vt:lpstr>
      <vt:lpstr>Segoe UI</vt:lpstr>
      <vt:lpstr>Tema de Office</vt:lpstr>
      <vt:lpstr>México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Hermelinda Mendoza</dc:creator>
  <cp:lastModifiedBy>Hermelinda Mendoza</cp:lastModifiedBy>
  <cp:revision>867</cp:revision>
  <dcterms:created xsi:type="dcterms:W3CDTF">2021-07-22T00:19:40Z</dcterms:created>
  <dcterms:modified xsi:type="dcterms:W3CDTF">2023-07-29T01:06:56Z</dcterms:modified>
</cp:coreProperties>
</file>