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355" r:id="rId3"/>
    <p:sldId id="373" r:id="rId4"/>
    <p:sldId id="378" r:id="rId5"/>
    <p:sldId id="381" r:id="rId6"/>
    <p:sldId id="395" r:id="rId7"/>
    <p:sldId id="410" r:id="rId8"/>
    <p:sldId id="413" r:id="rId9"/>
    <p:sldId id="412" r:id="rId10"/>
    <p:sldId id="415" r:id="rId11"/>
    <p:sldId id="411" r:id="rId12"/>
    <p:sldId id="414" r:id="rId13"/>
    <p:sldId id="308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D1C7D7"/>
    <a:srgbClr val="0099FF"/>
    <a:srgbClr val="BDAEC6"/>
    <a:srgbClr val="669900"/>
    <a:srgbClr val="990033"/>
    <a:srgbClr val="3FB1FF"/>
    <a:srgbClr val="B9A9C3"/>
    <a:srgbClr val="B1A0BC"/>
    <a:srgbClr val="8F7B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8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7ADE9-6E0D-4C5C-A5D6-7D4CE5AE9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17B472-B979-4B30-81F6-54A5D89EB0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4C0182-360A-4E70-B4C6-051DB579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EED2D0-59B6-4F9A-83F7-21661C66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B9B2A0-E7FC-43E2-944A-862860D2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9863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DCF09-4A5E-4A29-940E-CC870813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F8B3B3-9D8C-43A2-8C7F-E58BB2315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5D75B7-F7A3-477E-8BF9-C79109C7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83E495-5761-4031-96A1-8BD9571E1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762091-D0F4-49E8-9E43-872F889F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8911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6694A0-F94B-4646-8FA3-DE7BDE4D4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A716F6-0BB6-4ABF-A6A5-6804D2AF9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C4477F-046F-4B38-BA94-9AE10012C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9407A4-610D-43F1-9B7D-BA254074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7011E7-2F6F-4695-AF1F-32D51916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950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91083-E956-450D-A29A-D52C5516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8B837-5964-4E1C-A55A-DB676111E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165D82-F447-44A7-AAC8-54682721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EC655F-2F56-4538-A2CF-989A5F0DC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59ED81-3A7A-41E1-8F02-BA4C6A1E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0230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6421EB-982D-40D4-889E-DB1C56BE7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CF683E-1650-43F2-BFF9-2AAEF505C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F2C237-287B-4C20-B87F-C1E3BFB05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BBF5D3-01CA-48F9-89DA-8151702D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77F364-4880-4CD3-8B11-B2C4543D5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355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FC7BE-88C1-4B16-81C2-74FC38F0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C0E30B-0263-4976-A2EB-6E1B53504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5A2B95-8B91-47FC-9E08-7824B8457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1BDCCF-925E-4F67-B5C9-3C1AAD8E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AD6480-9D64-4641-9F31-19D3F097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39CA1C-0827-41FE-BB2D-162F03525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8670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E8AF0-3E3C-478C-BEF1-16CD278B6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AA9A44-09D8-4E4F-B95F-9A5111A90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12DDAD-D7AA-44E9-9278-71BCE6352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55BB4D-9CE6-496C-B6DA-E9D4D3CCF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B11FFF-95E5-45C2-9380-2C873711A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447313-F997-44F9-8D11-DB48E63D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1383FC-7C34-4D6C-A3AC-308AD0E8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F970DB-7D4E-4B01-B860-96858B5F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0759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03879-6035-469C-A91A-0B899AC2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84198F-4C79-4A94-B2E6-DCBE3AA7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AB7EAE-FA23-4164-B6FC-A9886831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F2FFBF-EFF0-4C8B-906A-129319934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152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AE582E2-64D4-4B61-924A-17360564D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72246" y="6373602"/>
            <a:ext cx="4114800" cy="365125"/>
          </a:xfrm>
        </p:spPr>
        <p:txBody>
          <a:bodyPr/>
          <a:lstStyle/>
          <a:p>
            <a:r>
              <a:rPr lang="es-MX" dirty="0">
                <a:solidFill>
                  <a:srgbClr val="B25C66"/>
                </a:solidFill>
              </a:rPr>
              <a:t>Comunidad Universitaria (COMUNIV)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7649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8A7CD-89DD-4EFA-8855-0CC52DCDB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ACF955-9377-40FF-AD9D-7BB35DCA4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303F1E-80F6-47B4-A0F0-7C5277269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9D3E6A-C748-440B-AEDD-AF52160F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1A81B5-D43A-44D5-81A1-C6937C90E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93E74F-D40C-46FF-99AA-D20924C40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3501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54B4D-DA3B-4AD7-8618-AE8E2D530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606EFCD-5235-41B7-8486-FFF1E939E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9C7D67-5C36-4BA4-B08C-1B04FEB4A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D82072-C584-4334-B78F-286D9393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CCFA0C-A69B-4707-985E-63B655D9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1B3175-A9F1-4CC1-BAC9-D172B79BD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4172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CB6DD04-0589-4C31-9063-0E95047CE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BD3CC0-6CA7-460C-A05F-A0AD693E8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E1E132-3608-4C8F-9658-E5702CEA6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DB6D-2F09-46BB-80FB-457C02DF6BEA}" type="datetimeFigureOut">
              <a:rPr lang="es-MX" smtClean="0"/>
              <a:t>04/08/2023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E40D8E-FC45-4252-A28E-F9F873C73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984640-4CB9-4531-B7DC-F38053DB1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69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s://www.familysearch.org/wiki/en/Honduras_Deaths_-_FamilySearch_Historical_Record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hyperlink" Target="http://abueno@bu.edu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e.wikipedia.org/wiki/Ruth_Behar" TargetMode="External"/><Relationship Id="rId5" Type="http://schemas.openxmlformats.org/officeDocument/2006/relationships/image" Target="../media/image2.jpg"/><Relationship Id="rId4" Type="http://schemas.openxmlformats.org/officeDocument/2006/relationships/hyperlink" Target="https://commons.wikimedia.org/wiki/Category:VisibleWikiWomenOfColors-Projet_Noircir_Wikip%C3%A9di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ahiravargas@yahoo.es" TargetMode="External"/><Relationship Id="rId2" Type="http://schemas.openxmlformats.org/officeDocument/2006/relationships/hyperlink" Target="mailto:amlara@uoregon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gabriellehosein?lang=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3B8E35C-720D-40B7-8EC9-68585306E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5849" y="1509675"/>
            <a:ext cx="4668873" cy="3170744"/>
          </a:xfrm>
          <a:noFill/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2F5597"/>
                </a:solidFill>
                <a:latin typeface="Bahnschrift" panose="020B0502040204020203" pitchFamily="34" charset="0"/>
              </a:rPr>
              <a:t>Cartografías de la antropología feminista en México, Centroamérica y El Caribe</a:t>
            </a:r>
            <a:br>
              <a:rPr lang="es-MX" sz="2800" dirty="0">
                <a:solidFill>
                  <a:schemeClr val="accent6">
                    <a:lumMod val="50000"/>
                  </a:schemeClr>
                </a:solidFill>
                <a:latin typeface="Bahnschrift" panose="020B0502040204020203" pitchFamily="34" charset="0"/>
              </a:rPr>
            </a:br>
            <a:br>
              <a:rPr lang="es-MX" sz="2800" dirty="0">
                <a:solidFill>
                  <a:srgbClr val="CF838B"/>
                </a:solidFill>
                <a:latin typeface="Bahnschrift" panose="020B0502040204020203" pitchFamily="34" charset="0"/>
              </a:rPr>
            </a:br>
            <a:endParaRPr lang="es-MX" sz="2800" dirty="0">
              <a:solidFill>
                <a:srgbClr val="03494E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F57F840-EA8E-486E-A974-32F92E13BF56}"/>
              </a:ext>
            </a:extLst>
          </p:cNvPr>
          <p:cNvSpPr/>
          <p:nvPr/>
        </p:nvSpPr>
        <p:spPr>
          <a:xfrm flipV="1">
            <a:off x="1447061" y="1463956"/>
            <a:ext cx="9166087" cy="4571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596D4C1-D18D-4CB1-9321-1F324C08D563}"/>
              </a:ext>
            </a:extLst>
          </p:cNvPr>
          <p:cNvSpPr txBox="1"/>
          <p:nvPr/>
        </p:nvSpPr>
        <p:spPr>
          <a:xfrm>
            <a:off x="6380540" y="5348325"/>
            <a:ext cx="5679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srgbClr val="2F5597"/>
                </a:solidFill>
                <a:effectLst/>
                <a:uLnTx/>
                <a:uFillTx/>
                <a:latin typeface="Bahnschrift" panose="020B0502040204020203" pitchFamily="34" charset="0"/>
              </a:rPr>
              <a:t>Proyecto PAPIIT IN305322</a:t>
            </a:r>
            <a:endParaRPr lang="es-MX" sz="2800" dirty="0">
              <a:solidFill>
                <a:srgbClr val="2F5597"/>
              </a:solidFill>
              <a:latin typeface="Bahnschrift" panose="020B0502040204020203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A2BC831-CF60-459D-B3FD-DC009CF36752}"/>
              </a:ext>
            </a:extLst>
          </p:cNvPr>
          <p:cNvSpPr/>
          <p:nvPr/>
        </p:nvSpPr>
        <p:spPr>
          <a:xfrm flipV="1">
            <a:off x="1359315" y="4193301"/>
            <a:ext cx="9166087" cy="45719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37503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4674477" y="3198168"/>
            <a:ext cx="1931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Islas Vírgenes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4538037" y="2877206"/>
            <a:ext cx="0" cy="45270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4454420" y="310798"/>
            <a:ext cx="3406354" cy="2278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4609265" y="418752"/>
            <a:ext cx="30966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Tami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Navarro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eoliberalismo, capital, género y trabajo, desarrollo, identidad, raza/</a:t>
            </a:r>
            <a:r>
              <a:rPr lang="es-MX" sz="105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racialización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,  etnicidad.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Navarro, Tami. 2021. </a:t>
            </a:r>
            <a:r>
              <a:rPr lang="en-US" sz="1050" i="1" dirty="0">
                <a:latin typeface="Segoe UI" panose="020B0502040204020203" pitchFamily="34" charset="0"/>
                <a:cs typeface="Segoe UI" panose="020B0502040204020203" pitchFamily="34" charset="0"/>
              </a:rPr>
              <a:t>The Marvelous </a:t>
            </a:r>
            <a:r>
              <a:rPr lang="en-US" sz="1050" i="1" dirty="0" err="1">
                <a:latin typeface="Segoe UI" panose="020B0502040204020203" pitchFamily="34" charset="0"/>
                <a:cs typeface="Segoe UI" panose="020B0502040204020203" pitchFamily="34" charset="0"/>
              </a:rPr>
              <a:t>Arithmetics</a:t>
            </a:r>
            <a:r>
              <a:rPr lang="en-US" sz="1050" i="1" dirty="0">
                <a:latin typeface="Segoe UI" panose="020B0502040204020203" pitchFamily="34" charset="0"/>
                <a:cs typeface="Segoe UI" panose="020B0502040204020203" pitchFamily="34" charset="0"/>
              </a:rPr>
              <a:t> of Distance or Going Far Together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. Gender, Work &amp; Organization. 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tnavarro@barnard.edu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3025340" y="807876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721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30" advTm="3000">
        <p159:morph option="byObject"/>
      </p:transition>
    </mc:Choice>
    <mc:Fallback>
      <p:transition advTm="3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2504285" y="2837793"/>
            <a:ext cx="0" cy="45270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2152651" y="109711"/>
            <a:ext cx="3742948" cy="24217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2202211" y="202981"/>
            <a:ext cx="3590370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Mara Viveros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Vigoya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(1956)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00" b="0" i="0" dirty="0">
                <a:solidFill>
                  <a:srgbClr val="58595B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Desigualdades , sexualidad; masculinidades, clase, raza, etnicidad, racismo y luchas antirracistas.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Viveros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Vigoya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Mara. 2017. </a:t>
            </a:r>
            <a:r>
              <a:rPr lang="es-MX" sz="1000" b="0" i="1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La antropología colombiana el género y el feminismo</a:t>
            </a:r>
            <a:r>
              <a:rPr lang="es-MX" sz="1000" b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, en Maguaré, Colombia, Universidad Nacional de Colombia, vol. 31, núm. 2, julio-diciembre, pp. 19-60.</a:t>
            </a:r>
          </a:p>
          <a:p>
            <a:endParaRPr lang="es-MX" sz="1000" i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0" i="0" dirty="0">
                <a:solidFill>
                  <a:srgbClr val="C00000"/>
                </a:solidFill>
                <a:effectLst/>
                <a:latin typeface="AncizarSans-RegularItalic"/>
              </a:rPr>
              <a:t>mviverosv@unal.edu.co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668395" y="16428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12B61F4-8299-4D52-9382-304888B32FF1}"/>
              </a:ext>
            </a:extLst>
          </p:cNvPr>
          <p:cNvSpPr/>
          <p:nvPr/>
        </p:nvSpPr>
        <p:spPr>
          <a:xfrm>
            <a:off x="5047812" y="4454396"/>
            <a:ext cx="3357277" cy="2116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8E16539-5142-40B9-8C20-BBC485FAD02C}"/>
              </a:ext>
            </a:extLst>
          </p:cNvPr>
          <p:cNvSpPr txBox="1"/>
          <p:nvPr/>
        </p:nvSpPr>
        <p:spPr>
          <a:xfrm>
            <a:off x="5206280" y="4644612"/>
            <a:ext cx="3096664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</a:rPr>
              <a:t>Alicia </a:t>
            </a:r>
            <a:r>
              <a:rPr lang="es-MX" sz="1100" b="1" dirty="0" err="1">
                <a:solidFill>
                  <a:srgbClr val="2F5597"/>
                </a:solidFill>
              </a:rPr>
              <a:t>Dussán</a:t>
            </a:r>
            <a:r>
              <a:rPr lang="es-MX" sz="1100" b="1" dirty="0">
                <a:solidFill>
                  <a:srgbClr val="2F5597"/>
                </a:solidFill>
              </a:rPr>
              <a:t> de </a:t>
            </a:r>
            <a:r>
              <a:rPr lang="es-MX" sz="1100" b="1" dirty="0" err="1">
                <a:solidFill>
                  <a:srgbClr val="2F5597"/>
                </a:solidFill>
              </a:rPr>
              <a:t>Reichel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(1920-2023)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Cultura, etnia y estudios de género.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fr-FR" sz="1000" b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Dussán</a:t>
            </a:r>
            <a:r>
              <a:rPr lang="fr-FR" sz="1000" b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de Reichel, Alicia.1979: L'</a:t>
            </a:r>
            <a:r>
              <a:rPr lang="fr-FR" sz="1000" b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education</a:t>
            </a:r>
            <a:r>
              <a:rPr lang="fr-FR" sz="1000" b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des enfants dans un village de Colombie. XXXI Revue Internationale of Sciences Sociales. Unesco. </a:t>
            </a:r>
            <a:r>
              <a:rPr lang="fr-FR" sz="1000" b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París</a:t>
            </a:r>
            <a:r>
              <a:rPr lang="fr-FR" sz="1000" b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pp: 440-449.</a:t>
            </a:r>
            <a:endParaRPr lang="es-MX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BC3B4CAE-CA31-486B-9445-86ED6632F249}"/>
              </a:ext>
            </a:extLst>
          </p:cNvPr>
          <p:cNvSpPr/>
          <p:nvPr/>
        </p:nvSpPr>
        <p:spPr>
          <a:xfrm>
            <a:off x="3563557" y="507295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07D81D4-C2D6-404D-889A-5B5772BA9BF2}"/>
              </a:ext>
            </a:extLst>
          </p:cNvPr>
          <p:cNvCxnSpPr>
            <a:cxnSpLocks/>
          </p:cNvCxnSpPr>
          <p:nvPr/>
        </p:nvCxnSpPr>
        <p:spPr>
          <a:xfrm>
            <a:off x="5345928" y="3507614"/>
            <a:ext cx="0" cy="504068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C250783-88E3-4633-A46C-4AE896E85986}"/>
              </a:ext>
            </a:extLst>
          </p:cNvPr>
          <p:cNvCxnSpPr>
            <a:cxnSpLocks/>
          </p:cNvCxnSpPr>
          <p:nvPr/>
        </p:nvCxnSpPr>
        <p:spPr>
          <a:xfrm flipV="1">
            <a:off x="7931890" y="2935166"/>
            <a:ext cx="0" cy="34672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1ED1AE7-DE48-4AD3-BD3E-8AB8110EB0EA}"/>
              </a:ext>
            </a:extLst>
          </p:cNvPr>
          <p:cNvSpPr/>
          <p:nvPr/>
        </p:nvSpPr>
        <p:spPr>
          <a:xfrm>
            <a:off x="7477238" y="101107"/>
            <a:ext cx="3845966" cy="24217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E627486-03B4-4245-B30B-B91D12F2B7C4}"/>
              </a:ext>
            </a:extLst>
          </p:cNvPr>
          <p:cNvSpPr txBox="1"/>
          <p:nvPr/>
        </p:nvSpPr>
        <p:spPr>
          <a:xfrm>
            <a:off x="7834116" y="295389"/>
            <a:ext cx="332341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Virginia Gutiérrez Pineda (1922-1999)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00" b="0" i="0" dirty="0">
                <a:solidFill>
                  <a:srgbClr val="2021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Estructuras familiares, tipologías, funciones y dinámicas familiares, cultura.</a:t>
            </a:r>
            <a:endParaRPr lang="es-MX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l"/>
            <a:r>
              <a:rPr lang="es-MX" sz="1050" b="0" i="0" dirty="0">
                <a:solidFill>
                  <a:srgbClr val="000000"/>
                </a:solidFill>
                <a:effectLst/>
                <a:latin typeface="ff4"/>
              </a:rPr>
              <a:t>Gutiérrez de Pineda, Virginia y Roberto Pineda Giraldo, Roberto. 1999.</a:t>
            </a:r>
            <a:r>
              <a:rPr lang="es-MX" sz="1050" b="0" i="0" dirty="0">
                <a:solidFill>
                  <a:srgbClr val="000000"/>
                </a:solidFill>
                <a:effectLst/>
                <a:latin typeface="ff9"/>
              </a:rPr>
              <a:t> Mestizaje y Cultura en la Colombia Colonial. 1750-1810,</a:t>
            </a:r>
            <a:r>
              <a:rPr lang="es-MX" sz="1050" b="0" i="0" dirty="0">
                <a:solidFill>
                  <a:srgbClr val="000000"/>
                </a:solidFill>
                <a:effectLst/>
                <a:latin typeface="ff4"/>
              </a:rPr>
              <a:t> Bogotá, Colciencias-Facultad de Ciencias Sociales Universidad de los Andes.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67AF1B6A-58BC-4AF3-B7DB-71F459965831}"/>
              </a:ext>
            </a:extLst>
          </p:cNvPr>
          <p:cNvSpPr/>
          <p:nvPr/>
        </p:nvSpPr>
        <p:spPr>
          <a:xfrm>
            <a:off x="6096000" y="155683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8FC6154-9C67-0C02-F8F5-82BFB04882D1}"/>
              </a:ext>
            </a:extLst>
          </p:cNvPr>
          <p:cNvSpPr txBox="1"/>
          <p:nvPr/>
        </p:nvSpPr>
        <p:spPr>
          <a:xfrm>
            <a:off x="5958332" y="3198167"/>
            <a:ext cx="1421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Colombia</a:t>
            </a:r>
          </a:p>
        </p:txBody>
      </p:sp>
    </p:spTree>
    <p:extLst>
      <p:ext uri="{BB962C8B-B14F-4D97-AF65-F5344CB8AC3E}">
        <p14:creationId xmlns:p14="http://schemas.microsoft.com/office/powerpoint/2010/main" val="5917280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5297222" y="3198167"/>
            <a:ext cx="152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Venezuela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2504285" y="2837793"/>
            <a:ext cx="0" cy="45270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2152650" y="109711"/>
            <a:ext cx="3449637" cy="2548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2202210" y="180507"/>
            <a:ext cx="329995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Carmen Rosillo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Cooperativas, mujeres, género, desarrollo local, </a:t>
            </a:r>
            <a:r>
              <a:rPr lang="es-MX" sz="10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violencia contra las mujeres, antropología feminista.</a:t>
            </a:r>
          </a:p>
          <a:p>
            <a:endParaRPr lang="es-MX" sz="1000" dirty="0">
              <a:solidFill>
                <a:srgbClr val="66666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Rosillo, Carmen y García, Carmen Teresa. 2011. Reflexiones en torno a unos antropólogos y antropólogas de género, en Boletín Antropológico, Mérida, Venezuela, Universidad de los Andes, año 29, núm. 81, enero-junio.</a:t>
            </a:r>
          </a:p>
          <a:p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dirty="0">
                <a:solidFill>
                  <a:srgbClr val="FF0000"/>
                </a:solidFill>
              </a:rPr>
              <a:t>rosilloch@yahoo.com.</a:t>
            </a:r>
            <a:endParaRPr lang="es-MX" sz="10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668395" y="16428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C250783-88E3-4633-A46C-4AE896E85986}"/>
              </a:ext>
            </a:extLst>
          </p:cNvPr>
          <p:cNvCxnSpPr>
            <a:cxnSpLocks/>
          </p:cNvCxnSpPr>
          <p:nvPr/>
        </p:nvCxnSpPr>
        <p:spPr>
          <a:xfrm flipV="1">
            <a:off x="7931890" y="2935166"/>
            <a:ext cx="0" cy="34672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1ED1AE7-DE48-4AD3-BD3E-8AB8110EB0EA}"/>
              </a:ext>
            </a:extLst>
          </p:cNvPr>
          <p:cNvSpPr/>
          <p:nvPr/>
        </p:nvSpPr>
        <p:spPr>
          <a:xfrm>
            <a:off x="7627553" y="566189"/>
            <a:ext cx="3449642" cy="19799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E627486-03B4-4245-B30B-B91D12F2B7C4}"/>
              </a:ext>
            </a:extLst>
          </p:cNvPr>
          <p:cNvSpPr txBox="1"/>
          <p:nvPr/>
        </p:nvSpPr>
        <p:spPr>
          <a:xfrm>
            <a:off x="7804042" y="645589"/>
            <a:ext cx="309666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Annel  del Mar Mejías Guiza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Mejía Guiza, Annel y García, Carmen Teresa (</a:t>
            </a:r>
            <a:r>
              <a:rPr lang="es-MX" sz="100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ditoras</a:t>
            </a:r>
            <a:r>
              <a:rPr lang="es-MX" sz="10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). 2020. Antropologías hechas en Venezuela. Tomo 1. Venezuela, FLACSO-Andes, Asociación Latinoamericana de Antropología, Red de Antropologías del Sur.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67AF1B6A-58BC-4AF3-B7DB-71F459965831}"/>
              </a:ext>
            </a:extLst>
          </p:cNvPr>
          <p:cNvSpPr/>
          <p:nvPr/>
        </p:nvSpPr>
        <p:spPr>
          <a:xfrm>
            <a:off x="6096000" y="155683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75880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098052C-C947-46B9-9B5A-A7FB6B8897A7}"/>
              </a:ext>
            </a:extLst>
          </p:cNvPr>
          <p:cNvSpPr txBox="1"/>
          <p:nvPr/>
        </p:nvSpPr>
        <p:spPr>
          <a:xfrm>
            <a:off x="384313" y="344557"/>
            <a:ext cx="1603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Referencias</a:t>
            </a:r>
          </a:p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1CAA4C1-C8A3-48DD-81AA-D7E502C12A10}"/>
              </a:ext>
            </a:extLst>
          </p:cNvPr>
          <p:cNvSpPr txBox="1"/>
          <p:nvPr/>
        </p:nvSpPr>
        <p:spPr>
          <a:xfrm>
            <a:off x="158093" y="886883"/>
            <a:ext cx="11723427" cy="1179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050" dirty="0"/>
          </a:p>
          <a:p>
            <a:r>
              <a:rPr lang="es-MX" sz="1050" dirty="0">
                <a:hlinkClick r:id="rId2" tooltip="https://www.familysearch.org/wiki/en/Honduras_Deaths_-_FamilySearch_Historical_Records"/>
              </a:rPr>
              <a:t>Imágenes , Esta foto</a:t>
            </a:r>
            <a:r>
              <a:rPr lang="es-MX" sz="1050" dirty="0"/>
              <a:t> de Autor desconocido está bajo licencia </a:t>
            </a:r>
            <a:r>
              <a:rPr lang="es-MX" sz="1050" dirty="0">
                <a:hlinkClick r:id="rId3" tooltip="https://creativecommons.org/licenses/by-sa/3.0/"/>
              </a:rPr>
              <a:t>CC BY-SA</a:t>
            </a:r>
            <a:endParaRPr lang="es-MX" sz="1050" dirty="0"/>
          </a:p>
          <a:p>
            <a:endParaRPr lang="es-MX" sz="1050" dirty="0"/>
          </a:p>
          <a:p>
            <a:endParaRPr lang="es-MX" sz="105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9CA3590-E0B4-4536-9E4B-8927CF128037}"/>
              </a:ext>
            </a:extLst>
          </p:cNvPr>
          <p:cNvSpPr txBox="1"/>
          <p:nvPr/>
        </p:nvSpPr>
        <p:spPr>
          <a:xfrm>
            <a:off x="11050790" y="6497456"/>
            <a:ext cx="1141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>
                    <a:lumMod val="65000"/>
                  </a:schemeClr>
                </a:solidFill>
              </a:rPr>
              <a:t>COMUNIV</a:t>
            </a:r>
          </a:p>
        </p:txBody>
      </p:sp>
    </p:spTree>
    <p:extLst>
      <p:ext uri="{BB962C8B-B14F-4D97-AF65-F5344CB8AC3E}">
        <p14:creationId xmlns:p14="http://schemas.microsoft.com/office/powerpoint/2010/main" val="835346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3B8E35C-720D-40B7-8EC9-68585306E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104" y="1509675"/>
            <a:ext cx="6334624" cy="3170744"/>
          </a:xfrm>
          <a:noFill/>
        </p:spPr>
        <p:txBody>
          <a:bodyPr>
            <a:normAutofit/>
          </a:bodyPr>
          <a:lstStyle/>
          <a:p>
            <a:pPr algn="ctr"/>
            <a:r>
              <a:rPr lang="es-MX" sz="7200" dirty="0">
                <a:solidFill>
                  <a:srgbClr val="2F5597"/>
                </a:solidFill>
                <a:latin typeface="Bahnschrift" panose="020B0502040204020203" pitchFamily="34" charset="0"/>
              </a:rPr>
              <a:t>El Caribe</a:t>
            </a:r>
            <a:br>
              <a:rPr lang="es-MX" sz="2800" dirty="0">
                <a:solidFill>
                  <a:srgbClr val="CF838B"/>
                </a:solidFill>
                <a:latin typeface="Bahnschrift" panose="020B0502040204020203" pitchFamily="34" charset="0"/>
              </a:rPr>
            </a:br>
            <a:endParaRPr lang="es-MX" sz="2800" dirty="0">
              <a:solidFill>
                <a:srgbClr val="03494E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F57F840-EA8E-486E-A974-32F92E13BF56}"/>
              </a:ext>
            </a:extLst>
          </p:cNvPr>
          <p:cNvSpPr/>
          <p:nvPr/>
        </p:nvSpPr>
        <p:spPr>
          <a:xfrm flipV="1">
            <a:off x="1447061" y="1463956"/>
            <a:ext cx="9166087" cy="45719"/>
          </a:xfrm>
          <a:prstGeom prst="rect">
            <a:avLst/>
          </a:prstGeom>
          <a:solidFill>
            <a:srgbClr val="2F5597"/>
          </a:solidFill>
          <a:ln>
            <a:solidFill>
              <a:srgbClr val="2F5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A2BC831-CF60-459D-B3FD-DC009CF36752}"/>
              </a:ext>
            </a:extLst>
          </p:cNvPr>
          <p:cNvSpPr/>
          <p:nvPr/>
        </p:nvSpPr>
        <p:spPr>
          <a:xfrm flipV="1">
            <a:off x="1359315" y="4193301"/>
            <a:ext cx="9166087" cy="45719"/>
          </a:xfrm>
          <a:prstGeom prst="rect">
            <a:avLst/>
          </a:prstGeom>
          <a:solidFill>
            <a:srgbClr val="2F5597"/>
          </a:solidFill>
          <a:ln>
            <a:solidFill>
              <a:srgbClr val="2F5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16143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5348433" y="3198167"/>
            <a:ext cx="1824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Cuba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2504285" y="2858610"/>
            <a:ext cx="0" cy="431890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2152650" y="161015"/>
            <a:ext cx="3639929" cy="251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2251769" y="229109"/>
            <a:ext cx="3491249" cy="2577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Aída Esther Bueno Sarduy 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Cultura negra, </a:t>
            </a:r>
            <a:r>
              <a:rPr lang="es-MX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racialidad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, liderazgo femenino, religiones de origen africano con perspectiva de género, teoría crítica feminista, esclavismo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Bueno Sarduy, Aída. 2019. </a:t>
            </a:r>
            <a:r>
              <a:rPr lang="es-MX" sz="1050" b="0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Guillermina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, Festival de Cine de Nueva Orleans, cortometraje documental, Asociación de 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ujeres 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ineastas y de Medios Audiovisuales (CIMA).</a:t>
            </a:r>
          </a:p>
          <a:p>
            <a:r>
              <a:rPr lang="es-MX" sz="10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Vive en España desde hace 20 años.</a:t>
            </a:r>
          </a:p>
          <a:p>
            <a:r>
              <a:rPr lang="es-MX" sz="1050" b="0" i="0" u="none" strike="noStrike" dirty="0">
                <a:solidFill>
                  <a:srgbClr val="000000"/>
                </a:solidFill>
                <a:effectLst/>
                <a:latin typeface="Benton"/>
                <a:hlinkClick r:id="rId2"/>
              </a:rPr>
              <a:t>abueno@bu.edu</a:t>
            </a:r>
            <a:endParaRPr lang="es-MX" sz="1050" b="0" i="0" dirty="0">
              <a:solidFill>
                <a:srgbClr val="000000"/>
              </a:solidFill>
              <a:effectLst/>
              <a:latin typeface="Benton"/>
            </a:endParaRPr>
          </a:p>
          <a:p>
            <a:endParaRPr lang="es-MX" sz="10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581839" y="366600"/>
            <a:ext cx="1283855" cy="1283855"/>
          </a:xfrm>
          <a:prstGeom prst="ellipse">
            <a:avLst/>
          </a:prstGeom>
          <a:blipFill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07D81D4-C2D6-404D-889A-5B5772BA9BF2}"/>
              </a:ext>
            </a:extLst>
          </p:cNvPr>
          <p:cNvCxnSpPr>
            <a:cxnSpLocks/>
          </p:cNvCxnSpPr>
          <p:nvPr/>
        </p:nvCxnSpPr>
        <p:spPr>
          <a:xfrm>
            <a:off x="2374722" y="3614555"/>
            <a:ext cx="0" cy="208583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C250783-88E3-4633-A46C-4AE896E85986}"/>
              </a:ext>
            </a:extLst>
          </p:cNvPr>
          <p:cNvCxnSpPr>
            <a:cxnSpLocks/>
          </p:cNvCxnSpPr>
          <p:nvPr/>
        </p:nvCxnSpPr>
        <p:spPr>
          <a:xfrm flipV="1">
            <a:off x="7679374" y="3008121"/>
            <a:ext cx="0" cy="34672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1ED1AE7-DE48-4AD3-BD3E-8AB8110EB0EA}"/>
              </a:ext>
            </a:extLst>
          </p:cNvPr>
          <p:cNvSpPr/>
          <p:nvPr/>
        </p:nvSpPr>
        <p:spPr>
          <a:xfrm>
            <a:off x="7883674" y="208044"/>
            <a:ext cx="4074546" cy="2787196"/>
          </a:xfrm>
          <a:prstGeom prst="rect">
            <a:avLst/>
          </a:prstGeom>
          <a:solidFill>
            <a:srgbClr val="D1C7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E627486-03B4-4245-B30B-B91D12F2B7C4}"/>
              </a:ext>
            </a:extLst>
          </p:cNvPr>
          <p:cNvSpPr txBox="1"/>
          <p:nvPr/>
        </p:nvSpPr>
        <p:spPr>
          <a:xfrm>
            <a:off x="8030630" y="286806"/>
            <a:ext cx="374606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Leticia Artiles Visbal  (1947)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b="0" i="0" dirty="0">
                <a:solidFill>
                  <a:srgbClr val="5B5E5E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Diversidad, género, salud sexual y reproductiva.</a:t>
            </a:r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Navarro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Despaigne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, Daysi y Artiles Visbal, Leticia. 2021. “COVID-19 ¿Necesidad de incluir la menopausia en la evolución de la enfermedad?”, en </a:t>
            </a:r>
            <a:r>
              <a:rPr lang="es-MX" sz="1050" i="1" dirty="0">
                <a:latin typeface="Segoe UI" panose="020B0502040204020203" pitchFamily="34" charset="0"/>
                <a:cs typeface="Segoe UI" panose="020B0502040204020203" pitchFamily="34" charset="0"/>
              </a:rPr>
              <a:t>Anales de la Academia de Ciencias de Cuba. Ciencias Biomédicas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. Artículo en revisión. Cuba, vol. 11, núm. 1, enero-abril.  Se puede consultar en http://scielo.sld.cu/pdf/aacc/v11n1/2304-0106-aacc-11-01-e905.pdf</a:t>
            </a:r>
            <a:endParaRPr lang="es-MX" sz="105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Lic. en Antropología y Dra. en Ciencias de la Salud</a:t>
            </a:r>
          </a:p>
          <a:p>
            <a:r>
              <a:rPr lang="es-MX" sz="11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leticia.artiles@gmail.com</a:t>
            </a:r>
            <a:r>
              <a:rPr lang="es-MX" sz="1100" dirty="0"/>
              <a:t>  </a:t>
            </a:r>
            <a:r>
              <a:rPr lang="es-MX" sz="1100" dirty="0">
                <a:solidFill>
                  <a:srgbClr val="FF0000"/>
                </a:solidFill>
              </a:rPr>
              <a:t>dnavarro@infomed.sld.cu</a:t>
            </a:r>
            <a:endParaRPr lang="es-MX" sz="11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67AF1B6A-58BC-4AF3-B7DB-71F459965831}"/>
              </a:ext>
            </a:extLst>
          </p:cNvPr>
          <p:cNvSpPr/>
          <p:nvPr/>
        </p:nvSpPr>
        <p:spPr>
          <a:xfrm>
            <a:off x="6395519" y="40168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FAF9D9A-CDBC-44A1-AFA0-2F9E0616C6A4}"/>
              </a:ext>
            </a:extLst>
          </p:cNvPr>
          <p:cNvSpPr/>
          <p:nvPr/>
        </p:nvSpPr>
        <p:spPr>
          <a:xfrm>
            <a:off x="7883674" y="4315690"/>
            <a:ext cx="3746073" cy="2118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C27A658-AC32-44E2-B01F-0CC9979652CA}"/>
              </a:ext>
            </a:extLst>
          </p:cNvPr>
          <p:cNvSpPr txBox="1"/>
          <p:nvPr/>
        </p:nvSpPr>
        <p:spPr>
          <a:xfrm>
            <a:off x="8255806" y="4383223"/>
            <a:ext cx="3096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Ruth Behar (1956)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Mujeres en sociedades en desarrollo, identidad, cultura</a:t>
            </a: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n-US" sz="110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Ruth Behar. 2009. </a:t>
            </a:r>
            <a:r>
              <a:rPr lang="es-MX" sz="1100" b="0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Cuéntame algo, aunque sea una mentira: las historias de la comadre Esperanza.</a:t>
            </a:r>
            <a:r>
              <a:rPr lang="es-MX" sz="1100" b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México, FCE.</a:t>
            </a:r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C01C94D-C6EB-4B93-8C1D-06FDFFDFC8D5}"/>
              </a:ext>
            </a:extLst>
          </p:cNvPr>
          <p:cNvSpPr/>
          <p:nvPr/>
        </p:nvSpPr>
        <p:spPr>
          <a:xfrm>
            <a:off x="6332104" y="4383223"/>
            <a:ext cx="1283855" cy="1283855"/>
          </a:xfrm>
          <a:prstGeom prst="ellipse">
            <a:avLst/>
          </a:prstGeom>
          <a:blipFill>
            <a:blip r:embed="rId5">
              <a:extLs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AE15546-B2ED-4046-91E9-62B07951690E}"/>
              </a:ext>
            </a:extLst>
          </p:cNvPr>
          <p:cNvCxnSpPr>
            <a:cxnSpLocks/>
          </p:cNvCxnSpPr>
          <p:nvPr/>
        </p:nvCxnSpPr>
        <p:spPr>
          <a:xfrm>
            <a:off x="8030631" y="3507614"/>
            <a:ext cx="0" cy="425194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ipse 3">
            <a:extLst>
              <a:ext uri="{FF2B5EF4-FFF2-40B4-BE49-F238E27FC236}">
                <a16:creationId xmlns:a16="http://schemas.microsoft.com/office/drawing/2014/main" id="{32C91176-BD14-5F50-1519-B81A66CFB59E}"/>
              </a:ext>
            </a:extLst>
          </p:cNvPr>
          <p:cNvSpPr/>
          <p:nvPr/>
        </p:nvSpPr>
        <p:spPr>
          <a:xfrm>
            <a:off x="365492" y="3963352"/>
            <a:ext cx="1283855" cy="1283855"/>
          </a:xfrm>
          <a:prstGeom prst="ellipse">
            <a:avLst/>
          </a:prstGeom>
          <a:blipFill>
            <a:blip r:embed="rId7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ACF938F-1399-6A8D-E8D8-F9B6926703FA}"/>
              </a:ext>
            </a:extLst>
          </p:cNvPr>
          <p:cNvSpPr/>
          <p:nvPr/>
        </p:nvSpPr>
        <p:spPr>
          <a:xfrm>
            <a:off x="2021479" y="3969923"/>
            <a:ext cx="4023611" cy="2727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C9B9B99-E99D-370E-5C01-2BC939C1BBF2}"/>
              </a:ext>
            </a:extLst>
          </p:cNvPr>
          <p:cNvSpPr txBox="1"/>
          <p:nvPr/>
        </p:nvSpPr>
        <p:spPr>
          <a:xfrm>
            <a:off x="2118048" y="4091343"/>
            <a:ext cx="3748838" cy="2623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Zoe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Díaz Bernal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Género, salud sexual y reproductiva, violencia de género, medicina social, racismo.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Díaz Bernal,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Zoe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. 2020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. El color de la piel importa en Cuba y el género también, en Revista Cubana de Salud Pública. La Habana, Cuba, vol.46, núm. 2, abril-junio, pp. 1-9. Se puede consultar en: http://www.revsaludpublica.sld.cu/index.php/spu/article/view/1823/1585.</a:t>
            </a:r>
            <a:endParaRPr lang="es-MX" sz="110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Licenciada en microbiología, Master en Antropología</a:t>
            </a:r>
            <a:endParaRPr lang="es-MX" sz="11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6529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4618182" y="3198167"/>
            <a:ext cx="3265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República Dominicana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2339017" y="2935166"/>
            <a:ext cx="0" cy="376192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2069916" y="155683"/>
            <a:ext cx="3722665" cy="2661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2251447" y="226441"/>
            <a:ext cx="3359601" cy="260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Ana-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Maurine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Lara  (1975)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b="0" i="0" dirty="0">
                <a:solidFill>
                  <a:srgbClr val="312B2C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Identidades afrolatinas, estéticas Black Queer, Vudú en República Dominicana y Afro-Dominicanidad y la lucha contra la xenofobia en República Dominicana.</a:t>
            </a:r>
            <a:endParaRPr lang="es-MX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Lara, Ana-</a:t>
            </a:r>
            <a:r>
              <a:rPr lang="es-MX" sz="105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Maurine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2020. </a:t>
            </a:r>
            <a:r>
              <a:rPr lang="es-MX" sz="1100" b="0" i="1" dirty="0">
                <a:solidFill>
                  <a:srgbClr val="33333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Queer </a:t>
            </a:r>
            <a:r>
              <a:rPr lang="es-MX" sz="1100" b="0" i="1" dirty="0" err="1">
                <a:solidFill>
                  <a:srgbClr val="33333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Freedom</a:t>
            </a:r>
            <a:r>
              <a:rPr lang="es-MX" sz="1100" b="0" i="1" dirty="0">
                <a:solidFill>
                  <a:srgbClr val="33333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: Black </a:t>
            </a:r>
            <a:r>
              <a:rPr lang="es-MX" sz="1100" b="0" i="1" dirty="0" err="1">
                <a:solidFill>
                  <a:srgbClr val="33333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Sovereignty</a:t>
            </a:r>
            <a:r>
              <a:rPr lang="es-MX" sz="1100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Nueva York, SUNY Prees (</a:t>
            </a:r>
            <a:r>
              <a:rPr lang="es-MX" sz="110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Afro-</a:t>
            </a:r>
            <a:r>
              <a:rPr lang="es-MX" sz="110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Latinx</a:t>
            </a:r>
            <a:r>
              <a:rPr lang="es-MX" sz="110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Futures</a:t>
            </a:r>
            <a:r>
              <a:rPr lang="es-MX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  <a:endParaRPr lang="es-MX" sz="1100" i="0" dirty="0">
              <a:solidFill>
                <a:srgbClr val="333333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es-MX" sz="10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s-MX" sz="10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Vive en Oregón</a:t>
            </a:r>
            <a:endParaRPr lang="es-MX" sz="1050" b="0" i="0" dirty="0">
              <a:solidFill>
                <a:srgbClr val="FF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0" i="0" dirty="0">
                <a:solidFill>
                  <a:srgbClr val="312B2C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s-MX" sz="105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amlara@uoregon.edu</a:t>
            </a:r>
            <a:endParaRPr lang="es-MX" sz="10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551061" y="28204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12B61F4-8299-4D52-9382-304888B32FF1}"/>
              </a:ext>
            </a:extLst>
          </p:cNvPr>
          <p:cNvSpPr/>
          <p:nvPr/>
        </p:nvSpPr>
        <p:spPr>
          <a:xfrm>
            <a:off x="5042717" y="4360427"/>
            <a:ext cx="3195782" cy="22453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8E16539-5142-40B9-8C20-BBC485FAD02C}"/>
              </a:ext>
            </a:extLst>
          </p:cNvPr>
          <p:cNvSpPr txBox="1"/>
          <p:nvPr/>
        </p:nvSpPr>
        <p:spPr>
          <a:xfrm>
            <a:off x="5074249" y="4473068"/>
            <a:ext cx="309666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b="1" i="0" dirty="0">
                <a:solidFill>
                  <a:srgbClr val="2F5597"/>
                </a:solidFill>
                <a:effectLst/>
                <a:latin typeface="arial" panose="020B0604020202020204" pitchFamily="34" charset="0"/>
              </a:rPr>
              <a:t>Rosa Inés Curiel Pichardo </a:t>
            </a:r>
            <a:r>
              <a:rPr lang="es-MX" sz="1100" b="0" i="0" dirty="0">
                <a:solidFill>
                  <a:srgbClr val="2F5597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Ochy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Curriel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(1963)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Lesbiandad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antirracismo y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decolonialismo</a:t>
            </a:r>
            <a:endParaRPr lang="es-MX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Curiel, </a:t>
            </a:r>
            <a:r>
              <a:rPr lang="es-MX" sz="1000" b="0" i="0" dirty="0" err="1">
                <a:solidFill>
                  <a:srgbClr val="44444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Ochy</a:t>
            </a:r>
            <a:r>
              <a:rPr lang="es-MX" sz="10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y Falconí Trávez, Diego. 2021. Feminismos decoloniales y transformación social, España, Icaria/Señales.</a:t>
            </a:r>
            <a:endParaRPr lang="es-MX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BC3B4CAE-CA31-486B-9445-86ED6632F249}"/>
              </a:ext>
            </a:extLst>
          </p:cNvPr>
          <p:cNvSpPr/>
          <p:nvPr/>
        </p:nvSpPr>
        <p:spPr>
          <a:xfrm>
            <a:off x="3558461" y="5107555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C250783-88E3-4633-A46C-4AE896E85986}"/>
              </a:ext>
            </a:extLst>
          </p:cNvPr>
          <p:cNvCxnSpPr>
            <a:cxnSpLocks/>
          </p:cNvCxnSpPr>
          <p:nvPr/>
        </p:nvCxnSpPr>
        <p:spPr>
          <a:xfrm flipV="1">
            <a:off x="7560070" y="2935166"/>
            <a:ext cx="0" cy="318448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1ED1AE7-DE48-4AD3-BD3E-8AB8110EB0EA}"/>
              </a:ext>
            </a:extLst>
          </p:cNvPr>
          <p:cNvSpPr/>
          <p:nvPr/>
        </p:nvSpPr>
        <p:spPr>
          <a:xfrm>
            <a:off x="7580255" y="101106"/>
            <a:ext cx="4051761" cy="2500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E627486-03B4-4245-B30B-B91D12F2B7C4}"/>
              </a:ext>
            </a:extLst>
          </p:cNvPr>
          <p:cNvSpPr txBox="1"/>
          <p:nvPr/>
        </p:nvSpPr>
        <p:spPr>
          <a:xfrm>
            <a:off x="7701699" y="210590"/>
            <a:ext cx="3821905" cy="2223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Tahira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Vargas García  (19--)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b="0" i="0" dirty="0">
                <a:solidFill>
                  <a:srgbClr val="11111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pobreza, movimientos sociales, género, violencia, migración, juventud, maternidad adolescente, parentesco.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Vargas García,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Tahira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. 2022. Juegos y niñez, en Otras Voces en Educación. República Dominicana. Se puede consultar en: https://otrasvoceseneducacion.org/archivos/author/tvargasg.</a:t>
            </a:r>
            <a:endParaRPr lang="es-MX" sz="105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0" i="0" u="sng" dirty="0">
                <a:solidFill>
                  <a:srgbClr val="FF0000"/>
                </a:solidFill>
                <a:effectLst/>
                <a:latin typeface="Se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tahiravargas@yahoo.es</a:t>
            </a:r>
            <a:endParaRPr lang="es-MX" sz="1050" b="0" i="0" dirty="0">
              <a:solidFill>
                <a:srgbClr val="FF0000"/>
              </a:solidFill>
              <a:effectLst/>
              <a:latin typeface="Sen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67AF1B6A-58BC-4AF3-B7DB-71F459965831}"/>
              </a:ext>
            </a:extLst>
          </p:cNvPr>
          <p:cNvSpPr/>
          <p:nvPr/>
        </p:nvSpPr>
        <p:spPr>
          <a:xfrm>
            <a:off x="6120000" y="155683"/>
            <a:ext cx="1283855" cy="1283855"/>
          </a:xfrm>
          <a:prstGeom prst="ellipse">
            <a:avLst/>
          </a:prstGeom>
          <a:blipFill>
            <a:blip r:embed="rId4"/>
            <a:stretch>
              <a:fillRect l="5608" r="-5608"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AE15546-B2ED-4046-91E9-62B07951690E}"/>
              </a:ext>
            </a:extLst>
          </p:cNvPr>
          <p:cNvCxnSpPr>
            <a:cxnSpLocks/>
          </p:cNvCxnSpPr>
          <p:nvPr/>
        </p:nvCxnSpPr>
        <p:spPr>
          <a:xfrm>
            <a:off x="5240135" y="3547028"/>
            <a:ext cx="0" cy="378586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3487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6206695" y="3198167"/>
            <a:ext cx="803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Haití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5339848" y="2966968"/>
            <a:ext cx="0" cy="443605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4988214" y="546286"/>
            <a:ext cx="3195782" cy="1956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5037773" y="546286"/>
            <a:ext cx="309666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Gina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Athena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Ulysse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(1966)</a:t>
            </a:r>
          </a:p>
          <a:p>
            <a:endParaRPr lang="es-MX" sz="1100" dirty="0">
              <a:solidFill>
                <a:srgbClr val="2F559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b="0" i="0" dirty="0">
                <a:solidFill>
                  <a:srgbClr val="666666"/>
                </a:solidFill>
                <a:effectLst/>
                <a:latin typeface="Calibri" panose="020F0502020204030204" pitchFamily="34" charset="0"/>
              </a:rPr>
              <a:t> Identidades, (in)justicia social, identidades interseccionales, espiritualidad, deshumanización, cuerpos, estudios del Caribe, performance</a:t>
            </a:r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l"/>
            <a:r>
              <a:rPr lang="es-MX" sz="1000" b="0" dirty="0" err="1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Ulysse</a:t>
            </a:r>
            <a:r>
              <a:rPr lang="es-MX" sz="1000" b="0" dirty="0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Gina </a:t>
            </a:r>
            <a:r>
              <a:rPr lang="es-MX" sz="1000" b="0" dirty="0" err="1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Athena</a:t>
            </a:r>
            <a:r>
              <a:rPr lang="es-MX" sz="1000" b="0" dirty="0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2017. Porque cuando Dios está demasiado ocupado: Haití, yo y el mundo. Connecticut</a:t>
            </a:r>
            <a:r>
              <a:rPr lang="es-MX" sz="1000" dirty="0">
                <a:solidFill>
                  <a:srgbClr val="22222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s-MX" sz="1000" b="0" dirty="0" err="1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Wesleyan</a:t>
            </a:r>
            <a:r>
              <a:rPr lang="es-MX" sz="1000" b="0" dirty="0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00" b="0" dirty="0" err="1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University</a:t>
            </a:r>
            <a:r>
              <a:rPr lang="es-MX" sz="1000" b="0" dirty="0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00" b="0" dirty="0" err="1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Press</a:t>
            </a:r>
            <a:r>
              <a:rPr lang="es-MX" sz="1000" b="0" dirty="0">
                <a:solidFill>
                  <a:srgbClr val="22222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3380134" y="49015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5033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5531479" y="3198167"/>
            <a:ext cx="1826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Puerto Rico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2504285" y="2837793"/>
            <a:ext cx="0" cy="45270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2152651" y="109712"/>
            <a:ext cx="3378828" cy="2539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2293733" y="164288"/>
            <a:ext cx="309666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Isar Pilar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Godreau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Raza, nacionalismo cultural,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afrolatinoamérica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negritud, blanquitud,  identidad racial y el racismo en el Caribe con énfasis en Puerto Rico.</a:t>
            </a:r>
          </a:p>
          <a:p>
            <a:endParaRPr lang="es-MX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Godreau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Isar Pilar y Bonilla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Yarimar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. 2021,</a:t>
            </a:r>
          </a:p>
          <a:p>
            <a:pPr algn="just"/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Nonsovereign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Racecraft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How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Colonialism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Debt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and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Disaster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 are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Transforming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 Puerto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Rican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 Racial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Subjectivities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en American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Anthropologist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Arlington, Virginia, American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Antropological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Association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vol. 123, núm. 3, pp. 461-731.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668395" y="16428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07D81D4-C2D6-404D-889A-5B5772BA9BF2}"/>
              </a:ext>
            </a:extLst>
          </p:cNvPr>
          <p:cNvCxnSpPr>
            <a:cxnSpLocks/>
          </p:cNvCxnSpPr>
          <p:nvPr/>
        </p:nvCxnSpPr>
        <p:spPr>
          <a:xfrm>
            <a:off x="2842873" y="3522987"/>
            <a:ext cx="0" cy="49217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C250783-88E3-4633-A46C-4AE896E85986}"/>
              </a:ext>
            </a:extLst>
          </p:cNvPr>
          <p:cNvCxnSpPr>
            <a:cxnSpLocks/>
          </p:cNvCxnSpPr>
          <p:nvPr/>
        </p:nvCxnSpPr>
        <p:spPr>
          <a:xfrm flipV="1">
            <a:off x="7931890" y="2935166"/>
            <a:ext cx="0" cy="34672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1ED1AE7-DE48-4AD3-BD3E-8AB8110EB0EA}"/>
              </a:ext>
            </a:extLst>
          </p:cNvPr>
          <p:cNvSpPr/>
          <p:nvPr/>
        </p:nvSpPr>
        <p:spPr>
          <a:xfrm>
            <a:off x="7580256" y="101106"/>
            <a:ext cx="3534434" cy="254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E627486-03B4-4245-B30B-B91D12F2B7C4}"/>
              </a:ext>
            </a:extLst>
          </p:cNvPr>
          <p:cNvSpPr txBox="1"/>
          <p:nvPr/>
        </p:nvSpPr>
        <p:spPr>
          <a:xfrm>
            <a:off x="7901677" y="244455"/>
            <a:ext cx="3096664" cy="2331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Lidia Marte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Afro-</a:t>
            </a:r>
            <a:r>
              <a:rPr lang="es-MX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diasporas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practicas espirituales, etnobotánica, memoria, cultura, género, Caribe.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Marte, Lidia. 2018. Diásporas del alma: notas sobre representación y uso estratégico de prácticas espirituales afro-caribeñas, en Estudios del Caribe, Puerto Rico, </a:t>
            </a:r>
            <a:r>
              <a:rPr lang="es-MX" sz="1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Instituto de Estudios del Caribe, Facultad de Ciencias Sociales, Universidad de Puerto </a:t>
            </a:r>
            <a:r>
              <a:rPr lang="es-MX" sz="1000" b="0" i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Rico</a:t>
            </a:r>
            <a:r>
              <a:rPr lang="es-MX" sz="100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s-MX" sz="1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00" b="0" i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vol</a:t>
            </a:r>
            <a:r>
              <a:rPr lang="es-MX" sz="10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46, núm. 1, enero-junio, pp. 55-75.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67AF1B6A-58BC-4AF3-B7DB-71F459965831}"/>
              </a:ext>
            </a:extLst>
          </p:cNvPr>
          <p:cNvSpPr/>
          <p:nvPr/>
        </p:nvSpPr>
        <p:spPr>
          <a:xfrm>
            <a:off x="6096000" y="155683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AE15546-B2ED-4046-91E9-62B07951690E}"/>
              </a:ext>
            </a:extLst>
          </p:cNvPr>
          <p:cNvCxnSpPr>
            <a:cxnSpLocks/>
          </p:cNvCxnSpPr>
          <p:nvPr/>
        </p:nvCxnSpPr>
        <p:spPr>
          <a:xfrm>
            <a:off x="8030631" y="3507614"/>
            <a:ext cx="0" cy="418000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118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5531479" y="3198167"/>
            <a:ext cx="1826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Jamaica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5444554" y="2843443"/>
            <a:ext cx="0" cy="45270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5179630" y="558432"/>
            <a:ext cx="3195782" cy="1987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5278748" y="620959"/>
            <a:ext cx="309666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Edith Clarke (1</a:t>
            </a:r>
            <a:r>
              <a:rPr lang="es-MX" sz="1100" b="1" i="0" dirty="0">
                <a:solidFill>
                  <a:srgbClr val="2F5597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896-1979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Derechos de mujeres y niños, relaciones familiares.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Edith Clarke. 2002. </a:t>
            </a:r>
            <a:r>
              <a:rPr lang="en-US" sz="100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My Mother Who Fathered Me: A Study of the Families in Three Selected Communities of Jamaica</a:t>
            </a:r>
            <a:r>
              <a:rPr lang="es-MX" sz="1000" i="0" dirty="0">
                <a:latin typeface="Segoe UI" panose="020B0502040204020203" pitchFamily="34" charset="0"/>
                <a:cs typeface="Segoe UI" panose="020B0502040204020203" pitchFamily="34" charset="0"/>
              </a:rPr>
              <a:t>, Jamaica, Barbados y Trinidad y Tobago, </a:t>
            </a:r>
            <a:r>
              <a:rPr lang="en-US" sz="1000" b="0" i="0" dirty="0">
                <a:solidFill>
                  <a:srgbClr val="191919"/>
                </a:solidFill>
                <a:effectLst/>
                <a:latin typeface="Skin-market-sans"/>
              </a:rPr>
              <a:t>University of T.H.E. West Indies Press</a:t>
            </a:r>
            <a:endParaRPr lang="es-MX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3695374" y="910056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3867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2504285" y="2837793"/>
            <a:ext cx="0" cy="45270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2152651" y="109712"/>
            <a:ext cx="3195782" cy="1552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2202210" y="125085"/>
            <a:ext cx="309666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668395" y="16428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12B61F4-8299-4D52-9382-304888B32FF1}"/>
              </a:ext>
            </a:extLst>
          </p:cNvPr>
          <p:cNvSpPr/>
          <p:nvPr/>
        </p:nvSpPr>
        <p:spPr>
          <a:xfrm>
            <a:off x="2646358" y="5025151"/>
            <a:ext cx="3195782" cy="1552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8E16539-5142-40B9-8C20-BBC485FAD02C}"/>
              </a:ext>
            </a:extLst>
          </p:cNvPr>
          <p:cNvSpPr txBox="1"/>
          <p:nvPr/>
        </p:nvSpPr>
        <p:spPr>
          <a:xfrm>
            <a:off x="2695917" y="5040524"/>
            <a:ext cx="30966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(19--)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BC3B4CAE-CA31-486B-9445-86ED6632F249}"/>
              </a:ext>
            </a:extLst>
          </p:cNvPr>
          <p:cNvSpPr/>
          <p:nvPr/>
        </p:nvSpPr>
        <p:spPr>
          <a:xfrm>
            <a:off x="1162102" y="5079727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07D81D4-C2D6-404D-889A-5B5772BA9BF2}"/>
              </a:ext>
            </a:extLst>
          </p:cNvPr>
          <p:cNvCxnSpPr>
            <a:cxnSpLocks/>
          </p:cNvCxnSpPr>
          <p:nvPr/>
        </p:nvCxnSpPr>
        <p:spPr>
          <a:xfrm>
            <a:off x="2842873" y="3522987"/>
            <a:ext cx="0" cy="49217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C250783-88E3-4633-A46C-4AE896E85986}"/>
              </a:ext>
            </a:extLst>
          </p:cNvPr>
          <p:cNvCxnSpPr>
            <a:cxnSpLocks/>
          </p:cNvCxnSpPr>
          <p:nvPr/>
        </p:nvCxnSpPr>
        <p:spPr>
          <a:xfrm flipV="1">
            <a:off x="7931890" y="2935166"/>
            <a:ext cx="0" cy="34672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1ED1AE7-DE48-4AD3-BD3E-8AB8110EB0EA}"/>
              </a:ext>
            </a:extLst>
          </p:cNvPr>
          <p:cNvSpPr/>
          <p:nvPr/>
        </p:nvSpPr>
        <p:spPr>
          <a:xfrm>
            <a:off x="7580256" y="101107"/>
            <a:ext cx="3195782" cy="1552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E627486-03B4-4245-B30B-B91D12F2B7C4}"/>
              </a:ext>
            </a:extLst>
          </p:cNvPr>
          <p:cNvSpPr txBox="1"/>
          <p:nvPr/>
        </p:nvSpPr>
        <p:spPr>
          <a:xfrm>
            <a:off x="7629815" y="116480"/>
            <a:ext cx="309666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67AF1B6A-58BC-4AF3-B7DB-71F459965831}"/>
              </a:ext>
            </a:extLst>
          </p:cNvPr>
          <p:cNvSpPr/>
          <p:nvPr/>
        </p:nvSpPr>
        <p:spPr>
          <a:xfrm>
            <a:off x="6096000" y="155683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FAF9D9A-CDBC-44A1-AFA0-2F9E0616C6A4}"/>
              </a:ext>
            </a:extLst>
          </p:cNvPr>
          <p:cNvSpPr/>
          <p:nvPr/>
        </p:nvSpPr>
        <p:spPr>
          <a:xfrm>
            <a:off x="7834116" y="5009778"/>
            <a:ext cx="3195782" cy="1552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C27A658-AC32-44E2-B01F-0CC9979652CA}"/>
              </a:ext>
            </a:extLst>
          </p:cNvPr>
          <p:cNvSpPr txBox="1"/>
          <p:nvPr/>
        </p:nvSpPr>
        <p:spPr>
          <a:xfrm>
            <a:off x="7883675" y="5025151"/>
            <a:ext cx="30966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(19--)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C01C94D-C6EB-4B93-8C1D-06FDFFDFC8D5}"/>
              </a:ext>
            </a:extLst>
          </p:cNvPr>
          <p:cNvSpPr/>
          <p:nvPr/>
        </p:nvSpPr>
        <p:spPr>
          <a:xfrm>
            <a:off x="6349860" y="5064354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AE15546-B2ED-4046-91E9-62B07951690E}"/>
              </a:ext>
            </a:extLst>
          </p:cNvPr>
          <p:cNvCxnSpPr>
            <a:cxnSpLocks/>
          </p:cNvCxnSpPr>
          <p:nvPr/>
        </p:nvCxnSpPr>
        <p:spPr>
          <a:xfrm>
            <a:off x="8030631" y="3507614"/>
            <a:ext cx="0" cy="418000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CC8A291F-A633-6B43-1CBC-C755CEADCF92}"/>
              </a:ext>
            </a:extLst>
          </p:cNvPr>
          <p:cNvSpPr txBox="1"/>
          <p:nvPr/>
        </p:nvSpPr>
        <p:spPr>
          <a:xfrm>
            <a:off x="5531479" y="3198167"/>
            <a:ext cx="1468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Barbados</a:t>
            </a:r>
          </a:p>
        </p:txBody>
      </p:sp>
    </p:spTree>
    <p:extLst>
      <p:ext uri="{BB962C8B-B14F-4D97-AF65-F5344CB8AC3E}">
        <p14:creationId xmlns:p14="http://schemas.microsoft.com/office/powerpoint/2010/main" val="1383470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4674477" y="3198167"/>
            <a:ext cx="2683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Trinidad y Tobago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09AB1371-73F9-40C8-8EF5-97B32FD26BB7}"/>
              </a:ext>
            </a:extLst>
          </p:cNvPr>
          <p:cNvCxnSpPr>
            <a:cxnSpLocks/>
          </p:cNvCxnSpPr>
          <p:nvPr/>
        </p:nvCxnSpPr>
        <p:spPr>
          <a:xfrm flipV="1">
            <a:off x="2504285" y="2837793"/>
            <a:ext cx="0" cy="45270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4446544" y="149127"/>
            <a:ext cx="3325866" cy="2830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4561145" y="228178"/>
            <a:ext cx="3096664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Gabrielle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Jamela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Hosein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b="0" i="0" dirty="0">
                <a:solidFill>
                  <a:srgbClr val="686868"/>
                </a:solidFill>
                <a:effectLst/>
                <a:latin typeface="Museo500"/>
              </a:rPr>
              <a:t> Arte, feminismo, maternidad,  mujeres jóvenes indo-</a:t>
            </a:r>
            <a:r>
              <a:rPr lang="es-MX" sz="1100" b="0" i="0" dirty="0" err="1">
                <a:solidFill>
                  <a:srgbClr val="686868"/>
                </a:solidFill>
                <a:effectLst/>
                <a:latin typeface="Museo500"/>
              </a:rPr>
              <a:t>trinidadas</a:t>
            </a:r>
            <a:r>
              <a:rPr lang="es-MX" sz="1100" b="0" i="0" dirty="0">
                <a:solidFill>
                  <a:srgbClr val="686868"/>
                </a:solidFill>
                <a:effectLst/>
                <a:latin typeface="Museo500"/>
              </a:rPr>
              <a:t> , activismo.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dirty="0" err="1"/>
              <a:t>Rodney</a:t>
            </a:r>
            <a:r>
              <a:rPr lang="es-MX" sz="1050" dirty="0"/>
              <a:t>, Ruth, </a:t>
            </a:r>
            <a:r>
              <a:rPr lang="es-MX" sz="1050" dirty="0" err="1"/>
              <a:t>Sireesha</a:t>
            </a:r>
            <a:r>
              <a:rPr lang="es-MX" sz="1050" dirty="0"/>
              <a:t> </a:t>
            </a:r>
            <a:r>
              <a:rPr lang="es-MX" sz="1050" dirty="0" err="1"/>
              <a:t>Bobbili</a:t>
            </a:r>
            <a:r>
              <a:rPr lang="es-MX" sz="1050" dirty="0"/>
              <a:t>, </a:t>
            </a:r>
            <a:r>
              <a:rPr lang="es-MX" sz="1050" b="1" dirty="0"/>
              <a:t>Gabrielle </a:t>
            </a:r>
            <a:r>
              <a:rPr lang="es-MX" sz="1050" b="1" dirty="0" err="1"/>
              <a:t>Hosein</a:t>
            </a:r>
            <a:r>
              <a:rPr lang="es-MX" sz="1050" dirty="0"/>
              <a:t>, and Emmanuelle Cummings. 2023. </a:t>
            </a:r>
            <a:r>
              <a:rPr lang="es-MX" sz="1050" dirty="0" err="1"/>
              <a:t>Intersections</a:t>
            </a:r>
            <a:r>
              <a:rPr lang="es-MX" sz="1050" dirty="0"/>
              <a:t> </a:t>
            </a:r>
            <a:r>
              <a:rPr lang="es-MX" sz="1050" dirty="0" err="1"/>
              <a:t>of</a:t>
            </a:r>
            <a:r>
              <a:rPr lang="es-MX" sz="1050" dirty="0"/>
              <a:t> </a:t>
            </a:r>
            <a:r>
              <a:rPr lang="es-MX" sz="1050" dirty="0" err="1"/>
              <a:t>Women</a:t>
            </a:r>
            <a:r>
              <a:rPr lang="es-MX" sz="1050" dirty="0"/>
              <a:t> as </a:t>
            </a:r>
            <a:r>
              <a:rPr lang="es-MX" sz="1050" dirty="0" err="1"/>
              <a:t>Survivors</a:t>
            </a:r>
            <a:r>
              <a:rPr lang="es-MX" sz="1050" dirty="0"/>
              <a:t>: </a:t>
            </a:r>
            <a:r>
              <a:rPr lang="es-MX" sz="1050" dirty="0" err="1"/>
              <a:t>Disclosures</a:t>
            </a:r>
            <a:r>
              <a:rPr lang="es-MX" sz="1050" dirty="0"/>
              <a:t> </a:t>
            </a:r>
            <a:r>
              <a:rPr lang="es-MX" sz="1050" dirty="0" err="1"/>
              <a:t>of</a:t>
            </a:r>
            <a:r>
              <a:rPr lang="es-MX" sz="1050" dirty="0"/>
              <a:t> </a:t>
            </a:r>
            <a:r>
              <a:rPr lang="es-MX" sz="1050" dirty="0" err="1"/>
              <a:t>Violence</a:t>
            </a:r>
            <a:r>
              <a:rPr lang="es-MX" sz="1050" dirty="0"/>
              <a:t> and Global </a:t>
            </a:r>
            <a:r>
              <a:rPr lang="es-MX" sz="1050" dirty="0" err="1"/>
              <a:t>Research</a:t>
            </a:r>
            <a:r>
              <a:rPr lang="es-MX" sz="1050" dirty="0"/>
              <a:t> </a:t>
            </a:r>
            <a:r>
              <a:rPr lang="es-MX" sz="1050" dirty="0" err="1"/>
              <a:t>Standards</a:t>
            </a:r>
            <a:r>
              <a:rPr lang="es-MX" sz="1050" dirty="0"/>
              <a:t> in Guyana and Trinidad and Tobago, en Social </a:t>
            </a:r>
            <a:r>
              <a:rPr lang="es-MX" sz="1050" dirty="0" err="1"/>
              <a:t>Sciences</a:t>
            </a:r>
            <a:r>
              <a:rPr lang="es-MX" sz="1050" dirty="0"/>
              <a:t>, vol. 12, núm. 31. MDPI. https://doi.org/10.3390/ socsci12010031.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s-MX" sz="1050" b="0" i="0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Gabrielle </a:t>
            </a:r>
            <a:r>
              <a:rPr lang="es-MX" sz="1050" b="0" i="0" dirty="0" err="1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Hosein</a:t>
            </a:r>
            <a:r>
              <a:rPr lang="es-MX" sz="105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(@gabriellehosein) / Twitter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2962288" y="203703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3164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11203</TotalTime>
  <Words>1395</Words>
  <Application>Microsoft Office PowerPoint</Application>
  <PresentationFormat>Panorámica</PresentationFormat>
  <Paragraphs>184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7" baseType="lpstr">
      <vt:lpstr>AncizarSans-RegularItalic</vt:lpstr>
      <vt:lpstr>Arial</vt:lpstr>
      <vt:lpstr>Arial</vt:lpstr>
      <vt:lpstr>Bahnschrift</vt:lpstr>
      <vt:lpstr>Benton</vt:lpstr>
      <vt:lpstr>Calibri</vt:lpstr>
      <vt:lpstr>Calibri Light</vt:lpstr>
      <vt:lpstr>ff4</vt:lpstr>
      <vt:lpstr>ff9</vt:lpstr>
      <vt:lpstr>Museo500</vt:lpstr>
      <vt:lpstr>Segoe UI</vt:lpstr>
      <vt:lpstr>Sen</vt:lpstr>
      <vt:lpstr>Skin-market-sans</vt:lpstr>
      <vt:lpstr>Tema de Office</vt:lpstr>
      <vt:lpstr>Cartografías de la antropología feminista en México, Centroamérica y El Caribe  </vt:lpstr>
      <vt:lpstr>El Caribe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Hermelinda Mendoza</dc:creator>
  <cp:lastModifiedBy>Hermelinda Mendoza</cp:lastModifiedBy>
  <cp:revision>801</cp:revision>
  <dcterms:created xsi:type="dcterms:W3CDTF">2021-07-22T00:19:40Z</dcterms:created>
  <dcterms:modified xsi:type="dcterms:W3CDTF">2023-08-04T20:52:46Z</dcterms:modified>
</cp:coreProperties>
</file>