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4" r:id="rId2"/>
    <p:sldId id="354" r:id="rId3"/>
    <p:sldId id="359" r:id="rId4"/>
    <p:sldId id="361" r:id="rId5"/>
    <p:sldId id="366" r:id="rId6"/>
    <p:sldId id="367" r:id="rId7"/>
    <p:sldId id="360" r:id="rId8"/>
    <p:sldId id="362" r:id="rId9"/>
    <p:sldId id="370" r:id="rId10"/>
    <p:sldId id="368" r:id="rId11"/>
    <p:sldId id="369" r:id="rId12"/>
    <p:sldId id="410" r:id="rId13"/>
    <p:sldId id="408" r:id="rId14"/>
    <p:sldId id="308"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D1C7D7"/>
    <a:srgbClr val="0099FF"/>
    <a:srgbClr val="BDAEC6"/>
    <a:srgbClr val="669900"/>
    <a:srgbClr val="990033"/>
    <a:srgbClr val="3FB1FF"/>
    <a:srgbClr val="B9A9C3"/>
    <a:srgbClr val="B1A0BC"/>
    <a:srgbClr val="8F7B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82" autoAdjust="0"/>
    <p:restoredTop sz="94660"/>
  </p:normalViewPr>
  <p:slideViewPr>
    <p:cSldViewPr snapToGrid="0">
      <p:cViewPr varScale="1">
        <p:scale>
          <a:sx n="121" d="100"/>
          <a:sy n="121" d="100"/>
        </p:scale>
        <p:origin x="2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7ADE9-6E0D-4C5C-A5D6-7D4CE5AE9D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517B472-B979-4B30-81F6-54A5D89EB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E4C0182-360A-4E70-B4C6-051DB579457E}"/>
              </a:ext>
            </a:extLst>
          </p:cNvPr>
          <p:cNvSpPr>
            <a:spLocks noGrp="1"/>
          </p:cNvSpPr>
          <p:nvPr>
            <p:ph type="dt" sz="half" idx="10"/>
          </p:nvPr>
        </p:nvSpPr>
        <p:spPr/>
        <p:txBody>
          <a:bodyPr/>
          <a:lstStyle/>
          <a:p>
            <a:fld id="{B554DB6D-2F09-46BB-80FB-457C02DF6BEA}" type="datetimeFigureOut">
              <a:rPr lang="es-MX" smtClean="0"/>
              <a:t>01/08/2023</a:t>
            </a:fld>
            <a:endParaRPr lang="es-MX"/>
          </a:p>
        </p:txBody>
      </p:sp>
      <p:sp>
        <p:nvSpPr>
          <p:cNvPr id="5" name="Marcador de pie de página 4">
            <a:extLst>
              <a:ext uri="{FF2B5EF4-FFF2-40B4-BE49-F238E27FC236}">
                <a16:creationId xmlns:a16="http://schemas.microsoft.com/office/drawing/2014/main" id="{26EED2D0-59B6-4F9A-83F7-21661C66047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2B9B2A0-E7FC-43E2-944A-862860D26B65}"/>
              </a:ext>
            </a:extLst>
          </p:cNvPr>
          <p:cNvSpPr>
            <a:spLocks noGrp="1"/>
          </p:cNvSpPr>
          <p:nvPr>
            <p:ph type="sldNum" sz="quarter" idx="12"/>
          </p:nvPr>
        </p:nvSpPr>
        <p:spPr/>
        <p:txBody>
          <a:bodyPr/>
          <a:lstStyle/>
          <a:p>
            <a:fld id="{206FB4D2-F608-42B3-88CD-B236DDE7705A}" type="slidenum">
              <a:rPr lang="es-MX" smtClean="0"/>
              <a:t>‹Nº›</a:t>
            </a:fld>
            <a:endParaRPr lang="es-MX"/>
          </a:p>
        </p:txBody>
      </p:sp>
    </p:spTree>
    <p:extLst>
      <p:ext uri="{BB962C8B-B14F-4D97-AF65-F5344CB8AC3E}">
        <p14:creationId xmlns:p14="http://schemas.microsoft.com/office/powerpoint/2010/main" val="2915986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DCF09-4A5E-4A29-940E-CC870813311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2F8B3B3-9D8C-43A2-8C7F-E58BB231558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75D75B7-F7A3-477E-8BF9-C79109C7E9AB}"/>
              </a:ext>
            </a:extLst>
          </p:cNvPr>
          <p:cNvSpPr>
            <a:spLocks noGrp="1"/>
          </p:cNvSpPr>
          <p:nvPr>
            <p:ph type="dt" sz="half" idx="10"/>
          </p:nvPr>
        </p:nvSpPr>
        <p:spPr/>
        <p:txBody>
          <a:bodyPr/>
          <a:lstStyle/>
          <a:p>
            <a:fld id="{B554DB6D-2F09-46BB-80FB-457C02DF6BEA}" type="datetimeFigureOut">
              <a:rPr lang="es-MX" smtClean="0"/>
              <a:t>01/08/2023</a:t>
            </a:fld>
            <a:endParaRPr lang="es-MX"/>
          </a:p>
        </p:txBody>
      </p:sp>
      <p:sp>
        <p:nvSpPr>
          <p:cNvPr id="5" name="Marcador de pie de página 4">
            <a:extLst>
              <a:ext uri="{FF2B5EF4-FFF2-40B4-BE49-F238E27FC236}">
                <a16:creationId xmlns:a16="http://schemas.microsoft.com/office/drawing/2014/main" id="{7F83E495-5761-4031-96A1-8BD9571E12E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6762091-D0F4-49E8-9E43-872F889F1855}"/>
              </a:ext>
            </a:extLst>
          </p:cNvPr>
          <p:cNvSpPr>
            <a:spLocks noGrp="1"/>
          </p:cNvSpPr>
          <p:nvPr>
            <p:ph type="sldNum" sz="quarter" idx="12"/>
          </p:nvPr>
        </p:nvSpPr>
        <p:spPr/>
        <p:txBody>
          <a:bodyPr/>
          <a:lstStyle/>
          <a:p>
            <a:fld id="{206FB4D2-F608-42B3-88CD-B236DDE7705A}" type="slidenum">
              <a:rPr lang="es-MX" smtClean="0"/>
              <a:t>‹Nº›</a:t>
            </a:fld>
            <a:endParaRPr lang="es-MX"/>
          </a:p>
        </p:txBody>
      </p:sp>
    </p:spTree>
    <p:extLst>
      <p:ext uri="{BB962C8B-B14F-4D97-AF65-F5344CB8AC3E}">
        <p14:creationId xmlns:p14="http://schemas.microsoft.com/office/powerpoint/2010/main" val="3238891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6694A0-F94B-4646-8FA3-DE7BDE4D441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1A716F6-0BB6-4ABF-A6A5-6804D2AF9D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7C4477F-046F-4B38-BA94-9AE10012C649}"/>
              </a:ext>
            </a:extLst>
          </p:cNvPr>
          <p:cNvSpPr>
            <a:spLocks noGrp="1"/>
          </p:cNvSpPr>
          <p:nvPr>
            <p:ph type="dt" sz="half" idx="10"/>
          </p:nvPr>
        </p:nvSpPr>
        <p:spPr/>
        <p:txBody>
          <a:bodyPr/>
          <a:lstStyle/>
          <a:p>
            <a:fld id="{B554DB6D-2F09-46BB-80FB-457C02DF6BEA}" type="datetimeFigureOut">
              <a:rPr lang="es-MX" smtClean="0"/>
              <a:t>01/08/2023</a:t>
            </a:fld>
            <a:endParaRPr lang="es-MX"/>
          </a:p>
        </p:txBody>
      </p:sp>
      <p:sp>
        <p:nvSpPr>
          <p:cNvPr id="5" name="Marcador de pie de página 4">
            <a:extLst>
              <a:ext uri="{FF2B5EF4-FFF2-40B4-BE49-F238E27FC236}">
                <a16:creationId xmlns:a16="http://schemas.microsoft.com/office/drawing/2014/main" id="{9C9407A4-610D-43F1-9B7D-BA254074391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87011E7-2F6F-4695-AF1F-32D519169B0C}"/>
              </a:ext>
            </a:extLst>
          </p:cNvPr>
          <p:cNvSpPr>
            <a:spLocks noGrp="1"/>
          </p:cNvSpPr>
          <p:nvPr>
            <p:ph type="sldNum" sz="quarter" idx="12"/>
          </p:nvPr>
        </p:nvSpPr>
        <p:spPr/>
        <p:txBody>
          <a:bodyPr/>
          <a:lstStyle/>
          <a:p>
            <a:fld id="{206FB4D2-F608-42B3-88CD-B236DDE7705A}" type="slidenum">
              <a:rPr lang="es-MX" smtClean="0"/>
              <a:t>‹Nº›</a:t>
            </a:fld>
            <a:endParaRPr lang="es-MX"/>
          </a:p>
        </p:txBody>
      </p:sp>
    </p:spTree>
    <p:extLst>
      <p:ext uri="{BB962C8B-B14F-4D97-AF65-F5344CB8AC3E}">
        <p14:creationId xmlns:p14="http://schemas.microsoft.com/office/powerpoint/2010/main" val="309795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91083-E956-450D-A29A-D52C55164BE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008B837-5964-4E1C-A55A-DB676111E2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E165D82-F447-44A7-AAC8-54682721A657}"/>
              </a:ext>
            </a:extLst>
          </p:cNvPr>
          <p:cNvSpPr>
            <a:spLocks noGrp="1"/>
          </p:cNvSpPr>
          <p:nvPr>
            <p:ph type="dt" sz="half" idx="10"/>
          </p:nvPr>
        </p:nvSpPr>
        <p:spPr/>
        <p:txBody>
          <a:bodyPr/>
          <a:lstStyle/>
          <a:p>
            <a:fld id="{B554DB6D-2F09-46BB-80FB-457C02DF6BEA}" type="datetimeFigureOut">
              <a:rPr lang="es-MX" smtClean="0"/>
              <a:t>01/08/2023</a:t>
            </a:fld>
            <a:endParaRPr lang="es-MX"/>
          </a:p>
        </p:txBody>
      </p:sp>
      <p:sp>
        <p:nvSpPr>
          <p:cNvPr id="5" name="Marcador de pie de página 4">
            <a:extLst>
              <a:ext uri="{FF2B5EF4-FFF2-40B4-BE49-F238E27FC236}">
                <a16:creationId xmlns:a16="http://schemas.microsoft.com/office/drawing/2014/main" id="{E1EC655F-2F56-4538-A2CF-989A5F0DC8F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C59ED81-3A7A-41E1-8F02-BA4C6A1E37A8}"/>
              </a:ext>
            </a:extLst>
          </p:cNvPr>
          <p:cNvSpPr>
            <a:spLocks noGrp="1"/>
          </p:cNvSpPr>
          <p:nvPr>
            <p:ph type="sldNum" sz="quarter" idx="12"/>
          </p:nvPr>
        </p:nvSpPr>
        <p:spPr/>
        <p:txBody>
          <a:bodyPr/>
          <a:lstStyle/>
          <a:p>
            <a:fld id="{206FB4D2-F608-42B3-88CD-B236DDE7705A}" type="slidenum">
              <a:rPr lang="es-MX" smtClean="0"/>
              <a:t>‹Nº›</a:t>
            </a:fld>
            <a:endParaRPr lang="es-MX"/>
          </a:p>
        </p:txBody>
      </p:sp>
    </p:spTree>
    <p:extLst>
      <p:ext uri="{BB962C8B-B14F-4D97-AF65-F5344CB8AC3E}">
        <p14:creationId xmlns:p14="http://schemas.microsoft.com/office/powerpoint/2010/main" val="4004023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6421EB-982D-40D4-889E-DB1C56BE7FE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9CF683E-1650-43F2-BFF9-2AAEF505C0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DF2C237-287B-4C20-B87F-C1E3BFB05B8D}"/>
              </a:ext>
            </a:extLst>
          </p:cNvPr>
          <p:cNvSpPr>
            <a:spLocks noGrp="1"/>
          </p:cNvSpPr>
          <p:nvPr>
            <p:ph type="dt" sz="half" idx="10"/>
          </p:nvPr>
        </p:nvSpPr>
        <p:spPr/>
        <p:txBody>
          <a:bodyPr/>
          <a:lstStyle/>
          <a:p>
            <a:fld id="{B554DB6D-2F09-46BB-80FB-457C02DF6BEA}" type="datetimeFigureOut">
              <a:rPr lang="es-MX" smtClean="0"/>
              <a:t>01/08/2023</a:t>
            </a:fld>
            <a:endParaRPr lang="es-MX"/>
          </a:p>
        </p:txBody>
      </p:sp>
      <p:sp>
        <p:nvSpPr>
          <p:cNvPr id="5" name="Marcador de pie de página 4">
            <a:extLst>
              <a:ext uri="{FF2B5EF4-FFF2-40B4-BE49-F238E27FC236}">
                <a16:creationId xmlns:a16="http://schemas.microsoft.com/office/drawing/2014/main" id="{B2BBF5D3-01CA-48F9-89DA-8151702D094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777F364-4880-4CD3-8B11-B2C4543D5895}"/>
              </a:ext>
            </a:extLst>
          </p:cNvPr>
          <p:cNvSpPr>
            <a:spLocks noGrp="1"/>
          </p:cNvSpPr>
          <p:nvPr>
            <p:ph type="sldNum" sz="quarter" idx="12"/>
          </p:nvPr>
        </p:nvSpPr>
        <p:spPr/>
        <p:txBody>
          <a:bodyPr/>
          <a:lstStyle/>
          <a:p>
            <a:fld id="{206FB4D2-F608-42B3-88CD-B236DDE7705A}" type="slidenum">
              <a:rPr lang="es-MX" smtClean="0"/>
              <a:t>‹Nº›</a:t>
            </a:fld>
            <a:endParaRPr lang="es-MX"/>
          </a:p>
        </p:txBody>
      </p:sp>
    </p:spTree>
    <p:extLst>
      <p:ext uri="{BB962C8B-B14F-4D97-AF65-F5344CB8AC3E}">
        <p14:creationId xmlns:p14="http://schemas.microsoft.com/office/powerpoint/2010/main" val="1278355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FC7BE-88C1-4B16-81C2-74FC38F084A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CC0E30B-0263-4976-A2EB-6E1B53504C5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35A2B95-8B91-47FC-9E08-7824B8457AA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11BDCCF-925E-4F67-B5C9-3C1AAD8E5752}"/>
              </a:ext>
            </a:extLst>
          </p:cNvPr>
          <p:cNvSpPr>
            <a:spLocks noGrp="1"/>
          </p:cNvSpPr>
          <p:nvPr>
            <p:ph type="dt" sz="half" idx="10"/>
          </p:nvPr>
        </p:nvSpPr>
        <p:spPr/>
        <p:txBody>
          <a:bodyPr/>
          <a:lstStyle/>
          <a:p>
            <a:fld id="{B554DB6D-2F09-46BB-80FB-457C02DF6BEA}" type="datetimeFigureOut">
              <a:rPr lang="es-MX" smtClean="0"/>
              <a:t>01/08/2023</a:t>
            </a:fld>
            <a:endParaRPr lang="es-MX"/>
          </a:p>
        </p:txBody>
      </p:sp>
      <p:sp>
        <p:nvSpPr>
          <p:cNvPr id="6" name="Marcador de pie de página 5">
            <a:extLst>
              <a:ext uri="{FF2B5EF4-FFF2-40B4-BE49-F238E27FC236}">
                <a16:creationId xmlns:a16="http://schemas.microsoft.com/office/drawing/2014/main" id="{BAAD6480-9D64-4641-9F31-19D3F0974C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239CA1C-0827-41FE-BB2D-162F03525D87}"/>
              </a:ext>
            </a:extLst>
          </p:cNvPr>
          <p:cNvSpPr>
            <a:spLocks noGrp="1"/>
          </p:cNvSpPr>
          <p:nvPr>
            <p:ph type="sldNum" sz="quarter" idx="12"/>
          </p:nvPr>
        </p:nvSpPr>
        <p:spPr/>
        <p:txBody>
          <a:bodyPr/>
          <a:lstStyle/>
          <a:p>
            <a:fld id="{206FB4D2-F608-42B3-88CD-B236DDE7705A}" type="slidenum">
              <a:rPr lang="es-MX" smtClean="0"/>
              <a:t>‹Nº›</a:t>
            </a:fld>
            <a:endParaRPr lang="es-MX"/>
          </a:p>
        </p:txBody>
      </p:sp>
    </p:spTree>
    <p:extLst>
      <p:ext uri="{BB962C8B-B14F-4D97-AF65-F5344CB8AC3E}">
        <p14:creationId xmlns:p14="http://schemas.microsoft.com/office/powerpoint/2010/main" val="2388670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E8AF0-3E3C-478C-BEF1-16CD278B695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AAA9A44-09D8-4E4F-B95F-9A5111A90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A12DDAD-D7AA-44E9-9278-71BCE6352F1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2A55BB4D-9CE6-496C-B6DA-E9D4D3CCF2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4B11FFF-95E5-45C2-9380-2C873711A6B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A447313-F997-44F9-8D11-DB48E63DF576}"/>
              </a:ext>
            </a:extLst>
          </p:cNvPr>
          <p:cNvSpPr>
            <a:spLocks noGrp="1"/>
          </p:cNvSpPr>
          <p:nvPr>
            <p:ph type="dt" sz="half" idx="10"/>
          </p:nvPr>
        </p:nvSpPr>
        <p:spPr/>
        <p:txBody>
          <a:bodyPr/>
          <a:lstStyle/>
          <a:p>
            <a:fld id="{B554DB6D-2F09-46BB-80FB-457C02DF6BEA}" type="datetimeFigureOut">
              <a:rPr lang="es-MX" smtClean="0"/>
              <a:t>01/08/2023</a:t>
            </a:fld>
            <a:endParaRPr lang="es-MX"/>
          </a:p>
        </p:txBody>
      </p:sp>
      <p:sp>
        <p:nvSpPr>
          <p:cNvPr id="8" name="Marcador de pie de página 7">
            <a:extLst>
              <a:ext uri="{FF2B5EF4-FFF2-40B4-BE49-F238E27FC236}">
                <a16:creationId xmlns:a16="http://schemas.microsoft.com/office/drawing/2014/main" id="{FE1383FC-7C34-4D6C-A3AC-308AD0E8B30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9F970DB-7D4E-4B01-B860-96858B5F31E9}"/>
              </a:ext>
            </a:extLst>
          </p:cNvPr>
          <p:cNvSpPr>
            <a:spLocks noGrp="1"/>
          </p:cNvSpPr>
          <p:nvPr>
            <p:ph type="sldNum" sz="quarter" idx="12"/>
          </p:nvPr>
        </p:nvSpPr>
        <p:spPr/>
        <p:txBody>
          <a:bodyPr/>
          <a:lstStyle/>
          <a:p>
            <a:fld id="{206FB4D2-F608-42B3-88CD-B236DDE7705A}" type="slidenum">
              <a:rPr lang="es-MX" smtClean="0"/>
              <a:t>‹Nº›</a:t>
            </a:fld>
            <a:endParaRPr lang="es-MX"/>
          </a:p>
        </p:txBody>
      </p:sp>
    </p:spTree>
    <p:extLst>
      <p:ext uri="{BB962C8B-B14F-4D97-AF65-F5344CB8AC3E}">
        <p14:creationId xmlns:p14="http://schemas.microsoft.com/office/powerpoint/2010/main" val="2900759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03879-6035-469C-A91A-0B899AC2C68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884198F-4C79-4A94-B2E6-DCBE3AA7F2C2}"/>
              </a:ext>
            </a:extLst>
          </p:cNvPr>
          <p:cNvSpPr>
            <a:spLocks noGrp="1"/>
          </p:cNvSpPr>
          <p:nvPr>
            <p:ph type="dt" sz="half" idx="10"/>
          </p:nvPr>
        </p:nvSpPr>
        <p:spPr/>
        <p:txBody>
          <a:bodyPr/>
          <a:lstStyle/>
          <a:p>
            <a:fld id="{B554DB6D-2F09-46BB-80FB-457C02DF6BEA}" type="datetimeFigureOut">
              <a:rPr lang="es-MX" smtClean="0"/>
              <a:t>01/08/2023</a:t>
            </a:fld>
            <a:endParaRPr lang="es-MX"/>
          </a:p>
        </p:txBody>
      </p:sp>
      <p:sp>
        <p:nvSpPr>
          <p:cNvPr id="4" name="Marcador de pie de página 3">
            <a:extLst>
              <a:ext uri="{FF2B5EF4-FFF2-40B4-BE49-F238E27FC236}">
                <a16:creationId xmlns:a16="http://schemas.microsoft.com/office/drawing/2014/main" id="{4BAB7EAE-FA23-4164-B6FC-A9886831E87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EF2FFBF-EFF0-4C8B-906A-129319934AB0}"/>
              </a:ext>
            </a:extLst>
          </p:cNvPr>
          <p:cNvSpPr>
            <a:spLocks noGrp="1"/>
          </p:cNvSpPr>
          <p:nvPr>
            <p:ph type="sldNum" sz="quarter" idx="12"/>
          </p:nvPr>
        </p:nvSpPr>
        <p:spPr/>
        <p:txBody>
          <a:bodyPr/>
          <a:lstStyle/>
          <a:p>
            <a:fld id="{206FB4D2-F608-42B3-88CD-B236DDE7705A}" type="slidenum">
              <a:rPr lang="es-MX" smtClean="0"/>
              <a:t>‹Nº›</a:t>
            </a:fld>
            <a:endParaRPr lang="es-MX"/>
          </a:p>
        </p:txBody>
      </p:sp>
    </p:spTree>
    <p:extLst>
      <p:ext uri="{BB962C8B-B14F-4D97-AF65-F5344CB8AC3E}">
        <p14:creationId xmlns:p14="http://schemas.microsoft.com/office/powerpoint/2010/main" val="1061152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4AE582E2-64D4-4B61-924A-17360564D781}"/>
              </a:ext>
            </a:extLst>
          </p:cNvPr>
          <p:cNvSpPr>
            <a:spLocks noGrp="1"/>
          </p:cNvSpPr>
          <p:nvPr>
            <p:ph type="ftr" sz="quarter" idx="11"/>
          </p:nvPr>
        </p:nvSpPr>
        <p:spPr>
          <a:xfrm>
            <a:off x="7972246" y="6373602"/>
            <a:ext cx="4114800" cy="365125"/>
          </a:xfrm>
        </p:spPr>
        <p:txBody>
          <a:bodyPr/>
          <a:lstStyle/>
          <a:p>
            <a:r>
              <a:rPr lang="es-MX" dirty="0">
                <a:solidFill>
                  <a:srgbClr val="B25C66"/>
                </a:solidFill>
              </a:rPr>
              <a:t>Comunidad Universitaria (COMUNIV)</a:t>
            </a:r>
          </a:p>
          <a:p>
            <a:endParaRPr lang="es-MX" dirty="0"/>
          </a:p>
        </p:txBody>
      </p:sp>
    </p:spTree>
    <p:extLst>
      <p:ext uri="{BB962C8B-B14F-4D97-AF65-F5344CB8AC3E}">
        <p14:creationId xmlns:p14="http://schemas.microsoft.com/office/powerpoint/2010/main" val="3947649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8A7CD-89DD-4EFA-8855-0CC52DCDBF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9ACF955-9377-40FF-AD9D-7BB35DCA4B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A303F1E-80F6-47B4-A0F0-7C5277269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9D3E6A-C748-440B-AEDD-AF52160F0ED7}"/>
              </a:ext>
            </a:extLst>
          </p:cNvPr>
          <p:cNvSpPr>
            <a:spLocks noGrp="1"/>
          </p:cNvSpPr>
          <p:nvPr>
            <p:ph type="dt" sz="half" idx="10"/>
          </p:nvPr>
        </p:nvSpPr>
        <p:spPr/>
        <p:txBody>
          <a:bodyPr/>
          <a:lstStyle/>
          <a:p>
            <a:fld id="{B554DB6D-2F09-46BB-80FB-457C02DF6BEA}" type="datetimeFigureOut">
              <a:rPr lang="es-MX" smtClean="0"/>
              <a:t>01/08/2023</a:t>
            </a:fld>
            <a:endParaRPr lang="es-MX"/>
          </a:p>
        </p:txBody>
      </p:sp>
      <p:sp>
        <p:nvSpPr>
          <p:cNvPr id="6" name="Marcador de pie de página 5">
            <a:extLst>
              <a:ext uri="{FF2B5EF4-FFF2-40B4-BE49-F238E27FC236}">
                <a16:creationId xmlns:a16="http://schemas.microsoft.com/office/drawing/2014/main" id="{801A81B5-D43A-44D5-81A1-C6937C90E67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B93E74F-D40C-46FF-99AA-D20924C4057A}"/>
              </a:ext>
            </a:extLst>
          </p:cNvPr>
          <p:cNvSpPr>
            <a:spLocks noGrp="1"/>
          </p:cNvSpPr>
          <p:nvPr>
            <p:ph type="sldNum" sz="quarter" idx="12"/>
          </p:nvPr>
        </p:nvSpPr>
        <p:spPr/>
        <p:txBody>
          <a:bodyPr/>
          <a:lstStyle/>
          <a:p>
            <a:fld id="{206FB4D2-F608-42B3-88CD-B236DDE7705A}" type="slidenum">
              <a:rPr lang="es-MX" smtClean="0"/>
              <a:t>‹Nº›</a:t>
            </a:fld>
            <a:endParaRPr lang="es-MX"/>
          </a:p>
        </p:txBody>
      </p:sp>
    </p:spTree>
    <p:extLst>
      <p:ext uri="{BB962C8B-B14F-4D97-AF65-F5344CB8AC3E}">
        <p14:creationId xmlns:p14="http://schemas.microsoft.com/office/powerpoint/2010/main" val="3418350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54B4D-DA3B-4AD7-8618-AE8E2D530E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606EFCD-5235-41B7-8486-FFF1E939E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09C7D67-5C36-4BA4-B08C-1B04FEB4A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1D82072-C584-4334-B78F-286D9393102E}"/>
              </a:ext>
            </a:extLst>
          </p:cNvPr>
          <p:cNvSpPr>
            <a:spLocks noGrp="1"/>
          </p:cNvSpPr>
          <p:nvPr>
            <p:ph type="dt" sz="half" idx="10"/>
          </p:nvPr>
        </p:nvSpPr>
        <p:spPr/>
        <p:txBody>
          <a:bodyPr/>
          <a:lstStyle/>
          <a:p>
            <a:fld id="{B554DB6D-2F09-46BB-80FB-457C02DF6BEA}" type="datetimeFigureOut">
              <a:rPr lang="es-MX" smtClean="0"/>
              <a:t>01/08/2023</a:t>
            </a:fld>
            <a:endParaRPr lang="es-MX"/>
          </a:p>
        </p:txBody>
      </p:sp>
      <p:sp>
        <p:nvSpPr>
          <p:cNvPr id="6" name="Marcador de pie de página 5">
            <a:extLst>
              <a:ext uri="{FF2B5EF4-FFF2-40B4-BE49-F238E27FC236}">
                <a16:creationId xmlns:a16="http://schemas.microsoft.com/office/drawing/2014/main" id="{75CCFA0C-A69B-4707-985E-63B655D9836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71B3175-A9F1-4CC1-BAC9-D172B79BDA53}"/>
              </a:ext>
            </a:extLst>
          </p:cNvPr>
          <p:cNvSpPr>
            <a:spLocks noGrp="1"/>
          </p:cNvSpPr>
          <p:nvPr>
            <p:ph type="sldNum" sz="quarter" idx="12"/>
          </p:nvPr>
        </p:nvSpPr>
        <p:spPr/>
        <p:txBody>
          <a:bodyPr/>
          <a:lstStyle/>
          <a:p>
            <a:fld id="{206FB4D2-F608-42B3-88CD-B236DDE7705A}" type="slidenum">
              <a:rPr lang="es-MX" smtClean="0"/>
              <a:t>‹Nº›</a:t>
            </a:fld>
            <a:endParaRPr lang="es-MX"/>
          </a:p>
        </p:txBody>
      </p:sp>
    </p:spTree>
    <p:extLst>
      <p:ext uri="{BB962C8B-B14F-4D97-AF65-F5344CB8AC3E}">
        <p14:creationId xmlns:p14="http://schemas.microsoft.com/office/powerpoint/2010/main" val="2867417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65000"/>
            </a:schemeClr>
          </a:fgClr>
          <a:bgClr>
            <a:schemeClr val="bg1"/>
          </a:bgClr>
        </a:patt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CB6DD04-0589-4C31-9063-0E95047CE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1BD3CC0-6CA7-460C-A05F-A0AD693E8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3E1E132-3608-4C8F-9658-E5702CEA6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4DB6D-2F09-46BB-80FB-457C02DF6BEA}" type="datetimeFigureOut">
              <a:rPr lang="es-MX" smtClean="0"/>
              <a:t>01/08/2023</a:t>
            </a:fld>
            <a:endParaRPr lang="es-MX"/>
          </a:p>
        </p:txBody>
      </p:sp>
      <p:sp>
        <p:nvSpPr>
          <p:cNvPr id="5" name="Marcador de pie de página 4">
            <a:extLst>
              <a:ext uri="{FF2B5EF4-FFF2-40B4-BE49-F238E27FC236}">
                <a16:creationId xmlns:a16="http://schemas.microsoft.com/office/drawing/2014/main" id="{6BE40D8E-FC45-4252-A28E-F9F873C73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4984640-4CB9-4531-B7DC-F38053DB15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FB4D2-F608-42B3-88CD-B236DDE7705A}" type="slidenum">
              <a:rPr lang="es-MX" smtClean="0"/>
              <a:t>‹Nº›</a:t>
            </a:fld>
            <a:endParaRPr lang="es-MX"/>
          </a:p>
        </p:txBody>
      </p:sp>
    </p:spTree>
    <p:extLst>
      <p:ext uri="{BB962C8B-B14F-4D97-AF65-F5344CB8AC3E}">
        <p14:creationId xmlns:p14="http://schemas.microsoft.com/office/powerpoint/2010/main" val="1941693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creativecommons.org/licenses/by-sa/3.0/" TargetMode="External"/><Relationship Id="rId7" Type="http://schemas.openxmlformats.org/officeDocument/2006/relationships/hyperlink" Target="http://www.globalawareness101.org/2017/04/el-salvador-on-thursday-this-tiny.html" TargetMode="External"/><Relationship Id="rId2" Type="http://schemas.openxmlformats.org/officeDocument/2006/relationships/hyperlink" Target="https://www.familysearch.org/wiki/en/Honduras_Deaths_-_FamilySearch_Historical_Records" TargetMode="External"/><Relationship Id="rId1" Type="http://schemas.openxmlformats.org/officeDocument/2006/relationships/slideLayout" Target="../slideLayouts/slideLayout7.xml"/><Relationship Id="rId6" Type="http://schemas.openxmlformats.org/officeDocument/2006/relationships/hyperlink" Target="https://cieg.unam.mx/docs/publicaciones/archivos/135.pdf" TargetMode="External"/><Relationship Id="rId5" Type="http://schemas.openxmlformats.org/officeDocument/2006/relationships/hyperlink" Target="https://www.redalyc.org/pdf/1809/180926074001.pdf" TargetMode="External"/><Relationship Id="rId4" Type="http://schemas.openxmlformats.org/officeDocument/2006/relationships/hyperlink" Target="http://dcsh.izt.uam.mx/departamentos/antropologia/wp-content/uploads/2021/05/Antropologias-Feminista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revistaamazonas.com/2018/06/18/ana-cofino-el-racismo-en-guatemala-impide-a-la-sociedad-reconciliarse-con-su-identidad/" TargetMode="External"/><Relationship Id="rId7" Type="http://schemas.openxmlformats.org/officeDocument/2006/relationships/hyperlink" Target="https://gazeta.gt/salir-de-la-coyuntura-del-coronavirus-para-encontrar-la-esperanz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archive.org/details/PlumasDeMujeresN1AuraCumes"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hyperlink" Target="https://archive.org/details/PlumasDeMujeresDoroteaGomezGrijalva" TargetMode="External"/><Relationship Id="rId3" Type="http://schemas.microsoft.com/office/2007/relationships/hdphoto" Target="../media/hdphoto1.wdp"/><Relationship Id="rId7"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commons.wikimedia.org/wiki/File:Irma_Alicia_Vel%C3%A1squez_Nimatuj,_protagonista_de_%22500_a%C3%B1os%22.jpg" TargetMode="External"/><Relationship Id="rId5" Type="http://schemas.openxmlformats.org/officeDocument/2006/relationships/image" Target="../media/image5.jpg"/><Relationship Id="rId4" Type="http://schemas.openxmlformats.org/officeDocument/2006/relationships/hyperlink" Target="https://www.uls.edu.sv/sitioweb/component/k2/item/36-dra-emma-chirix-en-la-uls-los-desafios-del-feminismo-desde-la-optica-de-la-descolonizac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piaflore@gmail.com" TargetMode="Externa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archive.org/details/PlumasdeMujeres-YolandaAguila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npla.de/thema/feminismus-queer/ein-maedchen-zu-begrapschen-ist-keine-straftat/"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3B8E35C-720D-40B7-8EC9-68585306E90A}"/>
              </a:ext>
            </a:extLst>
          </p:cNvPr>
          <p:cNvSpPr>
            <a:spLocks noGrp="1"/>
          </p:cNvSpPr>
          <p:nvPr>
            <p:ph type="title"/>
          </p:nvPr>
        </p:nvSpPr>
        <p:spPr>
          <a:xfrm>
            <a:off x="3335849" y="1509675"/>
            <a:ext cx="4668873" cy="3170744"/>
          </a:xfrm>
          <a:noFill/>
        </p:spPr>
        <p:txBody>
          <a:bodyPr>
            <a:normAutofit/>
          </a:bodyPr>
          <a:lstStyle/>
          <a:p>
            <a:pPr algn="ctr"/>
            <a:r>
              <a:rPr lang="es-MX" sz="2800" dirty="0">
                <a:solidFill>
                  <a:srgbClr val="2F5597"/>
                </a:solidFill>
                <a:latin typeface="Bahnschrift" panose="020B0502040204020203" pitchFamily="34" charset="0"/>
              </a:rPr>
              <a:t>Cartografías de la antropología feminista en México, Centroamérica y El Caribe</a:t>
            </a:r>
            <a:br>
              <a:rPr lang="es-MX" sz="2800" dirty="0">
                <a:solidFill>
                  <a:schemeClr val="accent6">
                    <a:lumMod val="50000"/>
                  </a:schemeClr>
                </a:solidFill>
                <a:latin typeface="Bahnschrift" panose="020B0502040204020203" pitchFamily="34" charset="0"/>
              </a:rPr>
            </a:br>
            <a:br>
              <a:rPr lang="es-MX" sz="2800" dirty="0">
                <a:solidFill>
                  <a:srgbClr val="CF838B"/>
                </a:solidFill>
                <a:latin typeface="Bahnschrift" panose="020B0502040204020203" pitchFamily="34" charset="0"/>
              </a:rPr>
            </a:br>
            <a:endParaRPr lang="es-MX" sz="2800" dirty="0">
              <a:solidFill>
                <a:srgbClr val="03494E"/>
              </a:solidFill>
              <a:latin typeface="Bahnschrift" panose="020B0502040204020203" pitchFamily="34" charset="0"/>
            </a:endParaRPr>
          </a:p>
        </p:txBody>
      </p:sp>
      <p:sp>
        <p:nvSpPr>
          <p:cNvPr id="6" name="Rectángulo 5">
            <a:extLst>
              <a:ext uri="{FF2B5EF4-FFF2-40B4-BE49-F238E27FC236}">
                <a16:creationId xmlns:a16="http://schemas.microsoft.com/office/drawing/2014/main" id="{2F57F840-EA8E-486E-A974-32F92E13BF56}"/>
              </a:ext>
            </a:extLst>
          </p:cNvPr>
          <p:cNvSpPr/>
          <p:nvPr/>
        </p:nvSpPr>
        <p:spPr>
          <a:xfrm flipV="1">
            <a:off x="1447061" y="1463956"/>
            <a:ext cx="9166087" cy="45719"/>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CuadroTexto 9">
            <a:extLst>
              <a:ext uri="{FF2B5EF4-FFF2-40B4-BE49-F238E27FC236}">
                <a16:creationId xmlns:a16="http://schemas.microsoft.com/office/drawing/2014/main" id="{5596D4C1-D18D-4CB1-9321-1F324C08D563}"/>
              </a:ext>
            </a:extLst>
          </p:cNvPr>
          <p:cNvSpPr txBox="1"/>
          <p:nvPr/>
        </p:nvSpPr>
        <p:spPr>
          <a:xfrm>
            <a:off x="6380540" y="5348325"/>
            <a:ext cx="5679990" cy="523220"/>
          </a:xfrm>
          <a:prstGeom prst="rect">
            <a:avLst/>
          </a:prstGeom>
          <a:noFill/>
        </p:spPr>
        <p:txBody>
          <a:bodyPr wrap="square" rtlCol="0">
            <a:spAutoFit/>
          </a:bodyPr>
          <a:lstStyle/>
          <a:p>
            <a:pPr algn="ctr"/>
            <a:r>
              <a:rPr kumimoji="0" lang="es-MX" sz="2800" b="0" i="0" u="none" strike="noStrike" kern="0" cap="none" spc="0" normalizeH="0" baseline="0" noProof="0" dirty="0">
                <a:ln>
                  <a:noFill/>
                </a:ln>
                <a:solidFill>
                  <a:srgbClr val="2F5597"/>
                </a:solidFill>
                <a:effectLst/>
                <a:uLnTx/>
                <a:uFillTx/>
                <a:latin typeface="Bahnschrift" panose="020B0502040204020203" pitchFamily="34" charset="0"/>
              </a:rPr>
              <a:t>Proyecto PAPIIT IN305322</a:t>
            </a:r>
            <a:endParaRPr lang="es-MX" sz="2800" dirty="0">
              <a:solidFill>
                <a:srgbClr val="2F5597"/>
              </a:solidFill>
              <a:latin typeface="Bahnschrift" panose="020B0502040204020203" pitchFamily="34" charset="0"/>
            </a:endParaRPr>
          </a:p>
        </p:txBody>
      </p:sp>
      <p:sp>
        <p:nvSpPr>
          <p:cNvPr id="11" name="Rectángulo 10">
            <a:extLst>
              <a:ext uri="{FF2B5EF4-FFF2-40B4-BE49-F238E27FC236}">
                <a16:creationId xmlns:a16="http://schemas.microsoft.com/office/drawing/2014/main" id="{3A2BC831-CF60-459D-B3FD-DC009CF36752}"/>
              </a:ext>
            </a:extLst>
          </p:cNvPr>
          <p:cNvSpPr/>
          <p:nvPr/>
        </p:nvSpPr>
        <p:spPr>
          <a:xfrm flipV="1">
            <a:off x="1359315" y="4193301"/>
            <a:ext cx="9166087" cy="45719"/>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667015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B076B332-2337-44D6-AC21-4F8FD70F0857}"/>
              </a:ext>
            </a:extLst>
          </p:cNvPr>
          <p:cNvCxnSpPr>
            <a:cxnSpLocks/>
          </p:cNvCxnSpPr>
          <p:nvPr/>
        </p:nvCxnSpPr>
        <p:spPr>
          <a:xfrm>
            <a:off x="0" y="3429000"/>
            <a:ext cx="12192000" cy="0"/>
          </a:xfrm>
          <a:prstGeom prst="line">
            <a:avLst/>
          </a:prstGeom>
          <a:ln w="254000">
            <a:solidFill>
              <a:srgbClr val="2F5597"/>
            </a:solidFill>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B8AA62A-09AE-4077-9282-D68B457FC59B}"/>
              </a:ext>
            </a:extLst>
          </p:cNvPr>
          <p:cNvSpPr txBox="1"/>
          <p:nvPr/>
        </p:nvSpPr>
        <p:spPr>
          <a:xfrm>
            <a:off x="5348433" y="3198167"/>
            <a:ext cx="1461272" cy="461665"/>
          </a:xfrm>
          <a:prstGeom prst="rect">
            <a:avLst/>
          </a:prstGeom>
          <a:noFill/>
        </p:spPr>
        <p:txBody>
          <a:bodyPr wrap="square" rtlCol="0">
            <a:spAutoFit/>
          </a:bodyPr>
          <a:lstStyle/>
          <a:p>
            <a:r>
              <a:rPr lang="es-MX" sz="2400" b="1" dirty="0">
                <a:solidFill>
                  <a:schemeClr val="bg1"/>
                </a:solidFill>
              </a:rPr>
              <a:t>Nicaragua</a:t>
            </a:r>
          </a:p>
        </p:txBody>
      </p:sp>
      <p:cxnSp>
        <p:nvCxnSpPr>
          <p:cNvPr id="44" name="Conector recto 43">
            <a:extLst>
              <a:ext uri="{FF2B5EF4-FFF2-40B4-BE49-F238E27FC236}">
                <a16:creationId xmlns:a16="http://schemas.microsoft.com/office/drawing/2014/main" id="{09AB1371-73F9-40C8-8EF5-97B32FD26BB7}"/>
              </a:ext>
            </a:extLst>
          </p:cNvPr>
          <p:cNvCxnSpPr>
            <a:cxnSpLocks/>
          </p:cNvCxnSpPr>
          <p:nvPr/>
        </p:nvCxnSpPr>
        <p:spPr>
          <a:xfrm flipV="1">
            <a:off x="2321031" y="2757164"/>
            <a:ext cx="0" cy="485156"/>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54F3D4B3-3E5A-40EE-B74C-E820EB543B4D}"/>
              </a:ext>
            </a:extLst>
          </p:cNvPr>
          <p:cNvSpPr/>
          <p:nvPr/>
        </p:nvSpPr>
        <p:spPr>
          <a:xfrm>
            <a:off x="2152650" y="187678"/>
            <a:ext cx="3662127" cy="228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EC9130FF-980D-4476-85FA-A02C1F413063}"/>
              </a:ext>
            </a:extLst>
          </p:cNvPr>
          <p:cNvSpPr txBox="1"/>
          <p:nvPr/>
        </p:nvSpPr>
        <p:spPr>
          <a:xfrm>
            <a:off x="2188526" y="325667"/>
            <a:ext cx="3626251" cy="1908215"/>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Sylvia Torres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Violencia de género, legalización del aborto, violencia</a:t>
            </a:r>
          </a:p>
          <a:p>
            <a:r>
              <a:rPr lang="es-MX" sz="1100" b="1" dirty="0">
                <a:latin typeface="Segoe UI" panose="020B0502040204020203" pitchFamily="34" charset="0"/>
                <a:cs typeface="Segoe UI" panose="020B0502040204020203" pitchFamily="34" charset="0"/>
              </a:rPr>
              <a:t>Publicaciones:</a:t>
            </a:r>
          </a:p>
          <a:p>
            <a:r>
              <a:rPr lang="es-MX" sz="1050" dirty="0">
                <a:latin typeface="Segoe UI" panose="020B0502040204020203" pitchFamily="34" charset="0"/>
                <a:cs typeface="Segoe UI" panose="020B0502040204020203" pitchFamily="34" charset="0"/>
              </a:rPr>
              <a:t>Sylvia Torres. 1998. “Mujeres que no se dejan” Resistencia étnica y </a:t>
            </a:r>
            <a:r>
              <a:rPr lang="es-MX" sz="1050" dirty="0" err="1">
                <a:latin typeface="Segoe UI" panose="020B0502040204020203" pitchFamily="34" charset="0"/>
                <a:cs typeface="Segoe UI" panose="020B0502040204020203" pitchFamily="34" charset="0"/>
              </a:rPr>
              <a:t>g´nero</a:t>
            </a:r>
            <a:r>
              <a:rPr lang="es-MX" sz="1050" dirty="0">
                <a:latin typeface="Segoe UI" panose="020B0502040204020203" pitchFamily="34" charset="0"/>
                <a:cs typeface="Segoe UI" panose="020B0502040204020203" pitchFamily="34" charset="0"/>
              </a:rPr>
              <a:t> en Sutiaba, Nicaragua (1950-1960), en Revista de Historia. Nicaragua, Instituto de Historia de Nicaragua y Centroamérica (IHNCA), núm. 11-12.</a:t>
            </a:r>
          </a:p>
          <a:p>
            <a:endParaRPr lang="es-MX" sz="1050" dirty="0">
              <a:solidFill>
                <a:srgbClr val="FF0000"/>
              </a:solidFill>
              <a:latin typeface="Segoe UI" panose="020B0502040204020203" pitchFamily="34" charset="0"/>
              <a:cs typeface="Segoe UI" panose="020B0502040204020203" pitchFamily="34" charset="0"/>
            </a:endParaRPr>
          </a:p>
          <a:p>
            <a:r>
              <a:rPr lang="es-MX" sz="1050" dirty="0">
                <a:solidFill>
                  <a:srgbClr val="FF0000"/>
                </a:solidFill>
                <a:latin typeface="Segoe UI" panose="020B0502040204020203" pitchFamily="34" charset="0"/>
                <a:cs typeface="Segoe UI" panose="020B0502040204020203" pitchFamily="34" charset="0"/>
              </a:rPr>
              <a:t>https://www.confidencial.com.ni/author/sylvia-torres/</a:t>
            </a:r>
          </a:p>
        </p:txBody>
      </p:sp>
      <p:sp>
        <p:nvSpPr>
          <p:cNvPr id="2" name="Elipse 1">
            <a:extLst>
              <a:ext uri="{FF2B5EF4-FFF2-40B4-BE49-F238E27FC236}">
                <a16:creationId xmlns:a16="http://schemas.microsoft.com/office/drawing/2014/main" id="{C54EB725-0AF9-4512-B568-AB85A391EAA1}"/>
              </a:ext>
            </a:extLst>
          </p:cNvPr>
          <p:cNvSpPr/>
          <p:nvPr/>
        </p:nvSpPr>
        <p:spPr>
          <a:xfrm>
            <a:off x="303333" y="140640"/>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712B61F4-8299-4D52-9382-304888B32FF1}"/>
              </a:ext>
            </a:extLst>
          </p:cNvPr>
          <p:cNvSpPr/>
          <p:nvPr/>
        </p:nvSpPr>
        <p:spPr>
          <a:xfrm>
            <a:off x="2152651" y="4303310"/>
            <a:ext cx="3195782" cy="2258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48E16539-5142-40B9-8C20-BBC485FAD02C}"/>
              </a:ext>
            </a:extLst>
          </p:cNvPr>
          <p:cNvSpPr txBox="1"/>
          <p:nvPr/>
        </p:nvSpPr>
        <p:spPr>
          <a:xfrm>
            <a:off x="2301328" y="4386192"/>
            <a:ext cx="3096664" cy="1261884"/>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14" name="Elipse 13">
            <a:extLst>
              <a:ext uri="{FF2B5EF4-FFF2-40B4-BE49-F238E27FC236}">
                <a16:creationId xmlns:a16="http://schemas.microsoft.com/office/drawing/2014/main" id="{BC3B4CAE-CA31-486B-9445-86ED6632F249}"/>
              </a:ext>
            </a:extLst>
          </p:cNvPr>
          <p:cNvSpPr/>
          <p:nvPr/>
        </p:nvSpPr>
        <p:spPr>
          <a:xfrm>
            <a:off x="303332" y="4321740"/>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14">
            <a:extLst>
              <a:ext uri="{FF2B5EF4-FFF2-40B4-BE49-F238E27FC236}">
                <a16:creationId xmlns:a16="http://schemas.microsoft.com/office/drawing/2014/main" id="{A07D81D4-C2D6-404D-889A-5B5772BA9BF2}"/>
              </a:ext>
            </a:extLst>
          </p:cNvPr>
          <p:cNvCxnSpPr>
            <a:cxnSpLocks/>
          </p:cNvCxnSpPr>
          <p:nvPr/>
        </p:nvCxnSpPr>
        <p:spPr>
          <a:xfrm>
            <a:off x="2842873" y="3522987"/>
            <a:ext cx="0" cy="508546"/>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D1E6B810-ADF6-4100-AFCE-F77224C03F58}"/>
              </a:ext>
            </a:extLst>
          </p:cNvPr>
          <p:cNvSpPr/>
          <p:nvPr/>
        </p:nvSpPr>
        <p:spPr>
          <a:xfrm>
            <a:off x="8079845" y="4321740"/>
            <a:ext cx="3195782" cy="2218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9681A039-38A6-4D62-8BE9-90AB90C95670}"/>
              </a:ext>
            </a:extLst>
          </p:cNvPr>
          <p:cNvSpPr txBox="1"/>
          <p:nvPr/>
        </p:nvSpPr>
        <p:spPr>
          <a:xfrm>
            <a:off x="8129404" y="4409582"/>
            <a:ext cx="3096664" cy="1261884"/>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18" name="Elipse 17">
            <a:extLst>
              <a:ext uri="{FF2B5EF4-FFF2-40B4-BE49-F238E27FC236}">
                <a16:creationId xmlns:a16="http://schemas.microsoft.com/office/drawing/2014/main" id="{3C43963E-964D-4BB0-B753-D86BA5EF9D98}"/>
              </a:ext>
            </a:extLst>
          </p:cNvPr>
          <p:cNvSpPr/>
          <p:nvPr/>
        </p:nvSpPr>
        <p:spPr>
          <a:xfrm>
            <a:off x="6413099" y="4220975"/>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9" name="Conector recto 18">
            <a:extLst>
              <a:ext uri="{FF2B5EF4-FFF2-40B4-BE49-F238E27FC236}">
                <a16:creationId xmlns:a16="http://schemas.microsoft.com/office/drawing/2014/main" id="{071F277B-D573-4E57-8116-674B9D6B0E6E}"/>
              </a:ext>
            </a:extLst>
          </p:cNvPr>
          <p:cNvCxnSpPr>
            <a:cxnSpLocks/>
          </p:cNvCxnSpPr>
          <p:nvPr/>
        </p:nvCxnSpPr>
        <p:spPr>
          <a:xfrm>
            <a:off x="8587598" y="3459015"/>
            <a:ext cx="0" cy="642468"/>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B986AE99-C017-4B8F-B18E-A9E61B780E95}"/>
              </a:ext>
            </a:extLst>
          </p:cNvPr>
          <p:cNvCxnSpPr>
            <a:cxnSpLocks/>
          </p:cNvCxnSpPr>
          <p:nvPr/>
        </p:nvCxnSpPr>
        <p:spPr>
          <a:xfrm flipV="1">
            <a:off x="8355521" y="2734322"/>
            <a:ext cx="0" cy="579568"/>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FC8DF8BF-DE68-4317-9953-F035563E01EF}"/>
              </a:ext>
            </a:extLst>
          </p:cNvPr>
          <p:cNvSpPr/>
          <p:nvPr/>
        </p:nvSpPr>
        <p:spPr>
          <a:xfrm>
            <a:off x="8003887" y="317492"/>
            <a:ext cx="3195782" cy="2175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a:extLst>
              <a:ext uri="{FF2B5EF4-FFF2-40B4-BE49-F238E27FC236}">
                <a16:creationId xmlns:a16="http://schemas.microsoft.com/office/drawing/2014/main" id="{AB757EAE-79C0-4C06-AC80-8FEF05E82E63}"/>
              </a:ext>
            </a:extLst>
          </p:cNvPr>
          <p:cNvSpPr txBox="1"/>
          <p:nvPr/>
        </p:nvSpPr>
        <p:spPr>
          <a:xfrm>
            <a:off x="8079845" y="467613"/>
            <a:ext cx="3096664" cy="1261884"/>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23" name="Elipse 22">
            <a:extLst>
              <a:ext uri="{FF2B5EF4-FFF2-40B4-BE49-F238E27FC236}">
                <a16:creationId xmlns:a16="http://schemas.microsoft.com/office/drawing/2014/main" id="{933F074D-8C4F-4A35-B24A-EE194E0332A1}"/>
              </a:ext>
            </a:extLst>
          </p:cNvPr>
          <p:cNvSpPr/>
          <p:nvPr/>
        </p:nvSpPr>
        <p:spPr>
          <a:xfrm>
            <a:off x="6413099" y="187678"/>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8348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B076B332-2337-44D6-AC21-4F8FD70F0857}"/>
              </a:ext>
            </a:extLst>
          </p:cNvPr>
          <p:cNvCxnSpPr>
            <a:cxnSpLocks/>
          </p:cNvCxnSpPr>
          <p:nvPr/>
        </p:nvCxnSpPr>
        <p:spPr>
          <a:xfrm>
            <a:off x="0" y="3429000"/>
            <a:ext cx="12192000" cy="0"/>
          </a:xfrm>
          <a:prstGeom prst="line">
            <a:avLst/>
          </a:prstGeom>
          <a:ln w="254000">
            <a:solidFill>
              <a:srgbClr val="2F5597"/>
            </a:solidFill>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B8AA62A-09AE-4077-9282-D68B457FC59B}"/>
              </a:ext>
            </a:extLst>
          </p:cNvPr>
          <p:cNvSpPr txBox="1"/>
          <p:nvPr/>
        </p:nvSpPr>
        <p:spPr>
          <a:xfrm>
            <a:off x="5348433" y="3198167"/>
            <a:ext cx="1824928" cy="461665"/>
          </a:xfrm>
          <a:prstGeom prst="rect">
            <a:avLst/>
          </a:prstGeom>
          <a:noFill/>
        </p:spPr>
        <p:txBody>
          <a:bodyPr wrap="square" rtlCol="0">
            <a:spAutoFit/>
          </a:bodyPr>
          <a:lstStyle/>
          <a:p>
            <a:r>
              <a:rPr lang="es-MX" sz="2400" b="1" dirty="0">
                <a:solidFill>
                  <a:schemeClr val="bg1"/>
                </a:solidFill>
              </a:rPr>
              <a:t>Costa Rica</a:t>
            </a:r>
          </a:p>
        </p:txBody>
      </p:sp>
      <p:cxnSp>
        <p:nvCxnSpPr>
          <p:cNvPr id="44" name="Conector recto 43">
            <a:extLst>
              <a:ext uri="{FF2B5EF4-FFF2-40B4-BE49-F238E27FC236}">
                <a16:creationId xmlns:a16="http://schemas.microsoft.com/office/drawing/2014/main" id="{09AB1371-73F9-40C8-8EF5-97B32FD26BB7}"/>
              </a:ext>
            </a:extLst>
          </p:cNvPr>
          <p:cNvCxnSpPr>
            <a:cxnSpLocks/>
          </p:cNvCxnSpPr>
          <p:nvPr/>
        </p:nvCxnSpPr>
        <p:spPr>
          <a:xfrm flipV="1">
            <a:off x="2362242" y="2743200"/>
            <a:ext cx="0" cy="538695"/>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54F3D4B3-3E5A-40EE-B74C-E820EB543B4D}"/>
              </a:ext>
            </a:extLst>
          </p:cNvPr>
          <p:cNvSpPr/>
          <p:nvPr/>
        </p:nvSpPr>
        <p:spPr>
          <a:xfrm>
            <a:off x="2152650" y="325028"/>
            <a:ext cx="3518475" cy="223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EC9130FF-980D-4476-85FA-A02C1F413063}"/>
              </a:ext>
            </a:extLst>
          </p:cNvPr>
          <p:cNvSpPr txBox="1"/>
          <p:nvPr/>
        </p:nvSpPr>
        <p:spPr>
          <a:xfrm>
            <a:off x="2202210" y="414577"/>
            <a:ext cx="3444063" cy="2239074"/>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Aixa Ansorena Montero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Género, identidades</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a:effectLst/>
                <a:latin typeface="Segoe UI" panose="020B0502040204020203" pitchFamily="34" charset="0"/>
                <a:cs typeface="Segoe UI" panose="020B0502040204020203" pitchFamily="34" charset="0"/>
              </a:rPr>
              <a:t>Ansorena Montero, Aixa y Gaete Astica, Marcelo. 2006. La participación de las mujeres en una industria de instrumentos médicos de inversión extranjera directa en Costa Rica. Estudio de caso: Baxter productos médicos LTDA. México, UNIFEM, UNAMU, </a:t>
            </a:r>
            <a:r>
              <a:rPr lang="es-MX" sz="1050" b="0" i="0" dirty="0" err="1">
                <a:effectLst/>
                <a:latin typeface="Segoe UI" panose="020B0502040204020203" pitchFamily="34" charset="0"/>
                <a:cs typeface="Segoe UI" panose="020B0502040204020203" pitchFamily="34" charset="0"/>
              </a:rPr>
              <a:t>Asdi</a:t>
            </a:r>
            <a:r>
              <a:rPr lang="es-MX" sz="1050" b="0" i="0" dirty="0">
                <a:effectLst/>
                <a:latin typeface="Segoe UI" panose="020B0502040204020203" pitchFamily="34" charset="0"/>
                <a:cs typeface="Segoe UI" panose="020B0502040204020203" pitchFamily="34" charset="0"/>
              </a:rPr>
              <a:t>, PNUD Costa Rica.</a:t>
            </a:r>
          </a:p>
          <a:p>
            <a:endParaRPr lang="es-MX" sz="1050" dirty="0">
              <a:latin typeface="Segoe UI" panose="020B0502040204020203" pitchFamily="34" charset="0"/>
              <a:cs typeface="Segoe UI" panose="020B0502040204020203" pitchFamily="34" charset="0"/>
            </a:endParaRPr>
          </a:p>
        </p:txBody>
      </p:sp>
      <p:sp>
        <p:nvSpPr>
          <p:cNvPr id="2" name="Elipse 1">
            <a:extLst>
              <a:ext uri="{FF2B5EF4-FFF2-40B4-BE49-F238E27FC236}">
                <a16:creationId xmlns:a16="http://schemas.microsoft.com/office/drawing/2014/main" id="{C54EB725-0AF9-4512-B568-AB85A391EAA1}"/>
              </a:ext>
            </a:extLst>
          </p:cNvPr>
          <p:cNvSpPr/>
          <p:nvPr/>
        </p:nvSpPr>
        <p:spPr>
          <a:xfrm>
            <a:off x="668395" y="239678"/>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712B61F4-8299-4D52-9382-304888B32FF1}"/>
              </a:ext>
            </a:extLst>
          </p:cNvPr>
          <p:cNvSpPr/>
          <p:nvPr/>
        </p:nvSpPr>
        <p:spPr>
          <a:xfrm>
            <a:off x="2202209" y="4446735"/>
            <a:ext cx="3588990" cy="2086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48E16539-5142-40B9-8C20-BBC485FAD02C}"/>
              </a:ext>
            </a:extLst>
          </p:cNvPr>
          <p:cNvSpPr txBox="1"/>
          <p:nvPr/>
        </p:nvSpPr>
        <p:spPr>
          <a:xfrm>
            <a:off x="2323891" y="4529168"/>
            <a:ext cx="3467308" cy="2085186"/>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Mayra </a:t>
            </a:r>
            <a:r>
              <a:rPr lang="es-MX" sz="1100" b="1" dirty="0" err="1">
                <a:solidFill>
                  <a:srgbClr val="2F5597"/>
                </a:solidFill>
                <a:latin typeface="Segoe UI" panose="020B0502040204020203" pitchFamily="34" charset="0"/>
                <a:cs typeface="Segoe UI" panose="020B0502040204020203" pitchFamily="34" charset="0"/>
              </a:rPr>
              <a:t>Zapparoli</a:t>
            </a:r>
            <a:r>
              <a:rPr lang="es-MX" sz="1100" b="1" dirty="0">
                <a:solidFill>
                  <a:srgbClr val="2F5597"/>
                </a:solidFill>
                <a:latin typeface="Segoe UI" panose="020B0502040204020203" pitchFamily="34" charset="0"/>
                <a:cs typeface="Segoe UI" panose="020B0502040204020203" pitchFamily="34" charset="0"/>
              </a:rPr>
              <a:t> </a:t>
            </a:r>
            <a:r>
              <a:rPr lang="es-MX" sz="1100" b="1" dirty="0" err="1">
                <a:solidFill>
                  <a:srgbClr val="2F5597"/>
                </a:solidFill>
                <a:latin typeface="Segoe UI" panose="020B0502040204020203" pitchFamily="34" charset="0"/>
                <a:cs typeface="Segoe UI" panose="020B0502040204020203" pitchFamily="34" charset="0"/>
              </a:rPr>
              <a:t>Zecca</a:t>
            </a:r>
            <a:r>
              <a:rPr lang="es-MX" sz="1100" b="1" dirty="0">
                <a:solidFill>
                  <a:srgbClr val="2F5597"/>
                </a:solidFill>
                <a:latin typeface="Segoe UI" panose="020B0502040204020203" pitchFamily="34" charset="0"/>
                <a:cs typeface="Segoe UI" panose="020B0502040204020203" pitchFamily="34" charset="0"/>
              </a:rPr>
              <a:t>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Género, feminismo, mujeres, antropología médica</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err="1">
                <a:effectLst/>
                <a:latin typeface="Segoe UI" panose="020B0502040204020203" pitchFamily="34" charset="0"/>
                <a:cs typeface="Segoe UI" panose="020B0502040204020203" pitchFamily="34" charset="0"/>
              </a:rPr>
              <a:t>Zapparoli</a:t>
            </a:r>
            <a:r>
              <a:rPr lang="es-MX" sz="1050" b="0" i="0" dirty="0">
                <a:effectLst/>
                <a:latin typeface="Segoe UI" panose="020B0502040204020203" pitchFamily="34" charset="0"/>
                <a:cs typeface="Segoe UI" panose="020B0502040204020203" pitchFamily="34" charset="0"/>
              </a:rPr>
              <a:t> </a:t>
            </a:r>
            <a:r>
              <a:rPr lang="es-MX" sz="1050" b="0" i="0" dirty="0" err="1">
                <a:effectLst/>
                <a:latin typeface="Segoe UI" panose="020B0502040204020203" pitchFamily="34" charset="0"/>
                <a:cs typeface="Segoe UI" panose="020B0502040204020203" pitchFamily="34" charset="0"/>
              </a:rPr>
              <a:t>Zecca</a:t>
            </a:r>
            <a:r>
              <a:rPr lang="es-MX" sz="1050" b="0" i="0" dirty="0">
                <a:effectLst/>
                <a:latin typeface="Segoe UI" panose="020B0502040204020203" pitchFamily="34" charset="0"/>
                <a:cs typeface="Segoe UI" panose="020B0502040204020203" pitchFamily="34" charset="0"/>
              </a:rPr>
              <a:t>, Mayra. 2012. Mujeres y prácticas curativas tradicionales, en </a:t>
            </a:r>
            <a:r>
              <a:rPr lang="es-MX" sz="1050" b="0" i="1" dirty="0">
                <a:effectLst/>
                <a:latin typeface="Segoe UI" panose="020B0502040204020203" pitchFamily="34" charset="0"/>
                <a:cs typeface="Segoe UI" panose="020B0502040204020203" pitchFamily="34" charset="0"/>
              </a:rPr>
              <a:t>Revista Reflexiones</a:t>
            </a:r>
            <a:r>
              <a:rPr lang="es-MX" sz="1050" b="0" i="0" dirty="0">
                <a:effectLst/>
                <a:latin typeface="Segoe UI" panose="020B0502040204020203" pitchFamily="34" charset="0"/>
                <a:cs typeface="Segoe UI" panose="020B0502040204020203" pitchFamily="34" charset="0"/>
              </a:rPr>
              <a:t>, vol. 91, núm. 2, pp. 107-119.</a:t>
            </a:r>
          </a:p>
          <a:p>
            <a:pPr algn="just"/>
            <a:endParaRPr lang="es-MX" sz="1050" b="0" i="0" dirty="0">
              <a:effectLst/>
              <a:latin typeface="Segoe UI" panose="020B0502040204020203" pitchFamily="34" charset="0"/>
              <a:cs typeface="Segoe UI" panose="020B0502040204020203" pitchFamily="34" charset="0"/>
            </a:endParaRPr>
          </a:p>
          <a:p>
            <a:pPr algn="just"/>
            <a:r>
              <a:rPr lang="es-MX" sz="1100" b="0" i="0" dirty="0">
                <a:solidFill>
                  <a:srgbClr val="FF0000"/>
                </a:solidFill>
                <a:effectLst/>
                <a:latin typeface="Segoe UI" panose="020B0502040204020203" pitchFamily="34" charset="0"/>
                <a:cs typeface="Segoe UI" panose="020B0502040204020203" pitchFamily="34" charset="0"/>
              </a:rPr>
              <a:t>mayra.zapparoli@ucr.ac.cr. </a:t>
            </a:r>
            <a:r>
              <a:rPr lang="es-MX" sz="1100" b="0" i="0" u="none" strike="noStrike" baseline="0" dirty="0">
                <a:solidFill>
                  <a:srgbClr val="FF0000"/>
                </a:solidFill>
                <a:latin typeface="Segoe UI" panose="020B0502040204020203" pitchFamily="34" charset="0"/>
                <a:cs typeface="Segoe UI" panose="020B0502040204020203" pitchFamily="34" charset="0"/>
              </a:rPr>
              <a:t>mayzapze@fcs.ucr.ac.cr</a:t>
            </a:r>
            <a:endParaRPr lang="es-MX" sz="1100" b="0" i="0" dirty="0">
              <a:solidFill>
                <a:srgbClr val="FF0000"/>
              </a:solidFill>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14" name="Elipse 13">
            <a:extLst>
              <a:ext uri="{FF2B5EF4-FFF2-40B4-BE49-F238E27FC236}">
                <a16:creationId xmlns:a16="http://schemas.microsoft.com/office/drawing/2014/main" id="{BC3B4CAE-CA31-486B-9445-86ED6632F249}"/>
              </a:ext>
            </a:extLst>
          </p:cNvPr>
          <p:cNvSpPr/>
          <p:nvPr/>
        </p:nvSpPr>
        <p:spPr>
          <a:xfrm>
            <a:off x="654382" y="4844888"/>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14">
            <a:extLst>
              <a:ext uri="{FF2B5EF4-FFF2-40B4-BE49-F238E27FC236}">
                <a16:creationId xmlns:a16="http://schemas.microsoft.com/office/drawing/2014/main" id="{A07D81D4-C2D6-404D-889A-5B5772BA9BF2}"/>
              </a:ext>
            </a:extLst>
          </p:cNvPr>
          <p:cNvCxnSpPr>
            <a:cxnSpLocks/>
          </p:cNvCxnSpPr>
          <p:nvPr/>
        </p:nvCxnSpPr>
        <p:spPr>
          <a:xfrm>
            <a:off x="2842873" y="3522987"/>
            <a:ext cx="0" cy="557145"/>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9C250783-88E3-4633-A46C-4AE896E85986}"/>
              </a:ext>
            </a:extLst>
          </p:cNvPr>
          <p:cNvCxnSpPr>
            <a:cxnSpLocks/>
          </p:cNvCxnSpPr>
          <p:nvPr/>
        </p:nvCxnSpPr>
        <p:spPr>
          <a:xfrm flipV="1">
            <a:off x="7931890" y="2743200"/>
            <a:ext cx="0" cy="538695"/>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B1ED1AE7-DE48-4AD3-BD3E-8AB8110EB0EA}"/>
              </a:ext>
            </a:extLst>
          </p:cNvPr>
          <p:cNvSpPr/>
          <p:nvPr/>
        </p:nvSpPr>
        <p:spPr>
          <a:xfrm>
            <a:off x="7545792" y="339711"/>
            <a:ext cx="3826653" cy="2292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a:extLst>
              <a:ext uri="{FF2B5EF4-FFF2-40B4-BE49-F238E27FC236}">
                <a16:creationId xmlns:a16="http://schemas.microsoft.com/office/drawing/2014/main" id="{BE627486-03B4-4245-B30B-B91D12F2B7C4}"/>
              </a:ext>
            </a:extLst>
          </p:cNvPr>
          <p:cNvSpPr txBox="1"/>
          <p:nvPr/>
        </p:nvSpPr>
        <p:spPr>
          <a:xfrm>
            <a:off x="7629814" y="348707"/>
            <a:ext cx="3620075" cy="2292935"/>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May Brenes Marín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Movimientos feministas</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b="0" i="0" dirty="0">
                <a:effectLst/>
                <a:latin typeface="Segoe UI" panose="020B0502040204020203" pitchFamily="34" charset="0"/>
                <a:cs typeface="Segoe UI" panose="020B0502040204020203" pitchFamily="34" charset="0"/>
              </a:rPr>
              <a:t>Brenes Marín, M. 2016. “El Repertorio Americano como fuente en la recuperación de la historia de las mujeres”, en </a:t>
            </a:r>
            <a:r>
              <a:rPr lang="es-MX" sz="1100" b="0" i="1" dirty="0">
                <a:effectLst/>
                <a:latin typeface="Segoe UI" panose="020B0502040204020203" pitchFamily="34" charset="0"/>
                <a:cs typeface="Segoe UI" panose="020B0502040204020203" pitchFamily="34" charset="0"/>
              </a:rPr>
              <a:t>Temas De Nuestra América Revista De Estudios </a:t>
            </a:r>
            <a:r>
              <a:rPr lang="es-MX" sz="1100" b="0" i="1" dirty="0" err="1">
                <a:effectLst/>
                <a:latin typeface="Segoe UI" panose="020B0502040204020203" pitchFamily="34" charset="0"/>
                <a:cs typeface="Segoe UI" panose="020B0502040204020203" pitchFamily="34" charset="0"/>
              </a:rPr>
              <a:t>Latinoaméricanos</a:t>
            </a:r>
            <a:r>
              <a:rPr lang="es-MX" sz="1100" b="0" i="0" dirty="0">
                <a:effectLst/>
                <a:latin typeface="Segoe UI" panose="020B0502040204020203" pitchFamily="34" charset="0"/>
                <a:cs typeface="Segoe UI" panose="020B0502040204020203" pitchFamily="34" charset="0"/>
              </a:rPr>
              <a:t>,</a:t>
            </a:r>
            <a:r>
              <a:rPr lang="es-MX" sz="1100" b="0" dirty="0">
                <a:effectLst/>
                <a:latin typeface="Segoe UI" panose="020B0502040204020203" pitchFamily="34" charset="0"/>
                <a:cs typeface="Segoe UI" panose="020B0502040204020203" pitchFamily="34" charset="0"/>
              </a:rPr>
              <a:t> vol.  14, núm. 30, pp</a:t>
            </a:r>
            <a:r>
              <a:rPr lang="es-MX" sz="1100" b="0" i="0" dirty="0">
                <a:effectLst/>
                <a:latin typeface="Segoe UI" panose="020B0502040204020203" pitchFamily="34" charset="0"/>
                <a:cs typeface="Segoe UI" panose="020B0502040204020203" pitchFamily="34" charset="0"/>
              </a:rPr>
              <a:t>. 69-75. Se puede consultar en: https://www.revistas.una.ac.cr/index.php/tdna/article/view/8906</a:t>
            </a:r>
            <a:endParaRPr lang="es-MX" sz="1100" dirty="0">
              <a:latin typeface="Segoe UI" panose="020B0502040204020203" pitchFamily="34" charset="0"/>
              <a:cs typeface="Segoe UI" panose="020B0502040204020203" pitchFamily="34" charset="0"/>
            </a:endParaRPr>
          </a:p>
        </p:txBody>
      </p:sp>
      <p:sp>
        <p:nvSpPr>
          <p:cNvPr id="19" name="Elipse 18">
            <a:extLst>
              <a:ext uri="{FF2B5EF4-FFF2-40B4-BE49-F238E27FC236}">
                <a16:creationId xmlns:a16="http://schemas.microsoft.com/office/drawing/2014/main" id="{67AF1B6A-58BC-4AF3-B7DB-71F459965831}"/>
              </a:ext>
            </a:extLst>
          </p:cNvPr>
          <p:cNvSpPr/>
          <p:nvPr/>
        </p:nvSpPr>
        <p:spPr>
          <a:xfrm>
            <a:off x="6083305" y="325028"/>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a:extLst>
              <a:ext uri="{FF2B5EF4-FFF2-40B4-BE49-F238E27FC236}">
                <a16:creationId xmlns:a16="http://schemas.microsoft.com/office/drawing/2014/main" id="{8FAF9D9A-CDBC-44A1-AFA0-2F9E0616C6A4}"/>
              </a:ext>
            </a:extLst>
          </p:cNvPr>
          <p:cNvSpPr/>
          <p:nvPr/>
        </p:nvSpPr>
        <p:spPr>
          <a:xfrm>
            <a:off x="7580255" y="4304504"/>
            <a:ext cx="4029854" cy="223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DC27A658-AC32-44E2-B01F-0CC9979652CA}"/>
              </a:ext>
            </a:extLst>
          </p:cNvPr>
          <p:cNvSpPr txBox="1"/>
          <p:nvPr/>
        </p:nvSpPr>
        <p:spPr>
          <a:xfrm>
            <a:off x="7697845" y="4367278"/>
            <a:ext cx="3839773" cy="2239074"/>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Montserrat  </a:t>
            </a:r>
            <a:r>
              <a:rPr lang="es-MX" sz="1100" b="1" dirty="0" err="1">
                <a:solidFill>
                  <a:srgbClr val="2F5597"/>
                </a:solidFill>
                <a:latin typeface="Segoe UI" panose="020B0502040204020203" pitchFamily="34" charset="0"/>
                <a:cs typeface="Segoe UI" panose="020B0502040204020203" pitchFamily="34" charset="0"/>
              </a:rPr>
              <a:t>Sagot</a:t>
            </a:r>
            <a:r>
              <a:rPr lang="es-MX" sz="1100" b="1" dirty="0">
                <a:solidFill>
                  <a:srgbClr val="2F5597"/>
                </a:solidFill>
                <a:latin typeface="Segoe UI" panose="020B0502040204020203" pitchFamily="34" charset="0"/>
                <a:cs typeface="Segoe UI" panose="020B0502040204020203" pitchFamily="34" charset="0"/>
              </a:rPr>
              <a:t> Rodríguez (19--)</a:t>
            </a:r>
          </a:p>
          <a:p>
            <a:endParaRPr lang="es-MX" sz="1100" dirty="0">
              <a:solidFill>
                <a:srgbClr val="2F5597"/>
              </a:solidFill>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Violencia contra mujeres y niñas, feminicidio</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a:effectLst/>
                <a:latin typeface="Segoe UI" panose="020B0502040204020203" pitchFamily="34" charset="0"/>
                <a:cs typeface="Segoe UI" panose="020B0502040204020203" pitchFamily="34" charset="0"/>
              </a:rPr>
              <a:t>Arguedas Ramírez, Gabriela y </a:t>
            </a:r>
            <a:r>
              <a:rPr lang="es-MX" sz="1050" b="0" i="0" dirty="0" err="1">
                <a:effectLst/>
                <a:latin typeface="Segoe UI" panose="020B0502040204020203" pitchFamily="34" charset="0"/>
                <a:cs typeface="Segoe UI" panose="020B0502040204020203" pitchFamily="34" charset="0"/>
              </a:rPr>
              <a:t>Sagot</a:t>
            </a:r>
            <a:r>
              <a:rPr lang="es-MX" sz="1050" b="0" i="0" dirty="0">
                <a:effectLst/>
                <a:latin typeface="Segoe UI" panose="020B0502040204020203" pitchFamily="34" charset="0"/>
                <a:cs typeface="Segoe UI" panose="020B0502040204020203" pitchFamily="34" charset="0"/>
              </a:rPr>
              <a:t> Rodríguez, Montserrat. 2013. Situación de los derechos humanos de poblaciones históricamente discriminadas en Costa Rica: un análisis desde el marco de la justicia. Costa Rica, Instituto Interamericano de Derechos Humanos (IIDH) Real Embajada de Noruega.</a:t>
            </a:r>
          </a:p>
          <a:p>
            <a:pPr algn="just"/>
            <a:r>
              <a:rPr lang="es-MX" sz="1100" dirty="0">
                <a:solidFill>
                  <a:srgbClr val="FF0000"/>
                </a:solidFill>
                <a:latin typeface="Segoe UI" panose="020B0502040204020203" pitchFamily="34" charset="0"/>
                <a:cs typeface="Segoe UI" panose="020B0502040204020203" pitchFamily="34" charset="0"/>
              </a:rPr>
              <a:t>E-mail: montserrat.sagot@ucr.ac.cr; msagotr@gmail.com</a:t>
            </a:r>
            <a:endParaRPr lang="es-MX" sz="1100" b="0" i="0" dirty="0">
              <a:solidFill>
                <a:srgbClr val="FF0000"/>
              </a:solidFill>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22" name="Elipse 21">
            <a:extLst>
              <a:ext uri="{FF2B5EF4-FFF2-40B4-BE49-F238E27FC236}">
                <a16:creationId xmlns:a16="http://schemas.microsoft.com/office/drawing/2014/main" id="{6C01C94D-C6EB-4B93-8C1D-06FDFFDFC8D5}"/>
              </a:ext>
            </a:extLst>
          </p:cNvPr>
          <p:cNvSpPr/>
          <p:nvPr/>
        </p:nvSpPr>
        <p:spPr>
          <a:xfrm>
            <a:off x="6096000" y="4664626"/>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3" name="Conector recto 22">
            <a:extLst>
              <a:ext uri="{FF2B5EF4-FFF2-40B4-BE49-F238E27FC236}">
                <a16:creationId xmlns:a16="http://schemas.microsoft.com/office/drawing/2014/main" id="{5AE15546-B2ED-4046-91E9-62B07951690E}"/>
              </a:ext>
            </a:extLst>
          </p:cNvPr>
          <p:cNvCxnSpPr>
            <a:cxnSpLocks/>
          </p:cNvCxnSpPr>
          <p:nvPr/>
        </p:nvCxnSpPr>
        <p:spPr>
          <a:xfrm>
            <a:off x="8030631" y="3507614"/>
            <a:ext cx="0" cy="507552"/>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644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B076B332-2337-44D6-AC21-4F8FD70F0857}"/>
              </a:ext>
            </a:extLst>
          </p:cNvPr>
          <p:cNvCxnSpPr>
            <a:cxnSpLocks/>
          </p:cNvCxnSpPr>
          <p:nvPr/>
        </p:nvCxnSpPr>
        <p:spPr>
          <a:xfrm>
            <a:off x="0" y="3429000"/>
            <a:ext cx="12192000" cy="0"/>
          </a:xfrm>
          <a:prstGeom prst="line">
            <a:avLst/>
          </a:prstGeom>
          <a:ln w="254000">
            <a:solidFill>
              <a:srgbClr val="2F5597"/>
            </a:solidFill>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B8AA62A-09AE-4077-9282-D68B457FC59B}"/>
              </a:ext>
            </a:extLst>
          </p:cNvPr>
          <p:cNvSpPr txBox="1"/>
          <p:nvPr/>
        </p:nvSpPr>
        <p:spPr>
          <a:xfrm>
            <a:off x="5348433" y="3198167"/>
            <a:ext cx="1824928" cy="461665"/>
          </a:xfrm>
          <a:prstGeom prst="rect">
            <a:avLst/>
          </a:prstGeom>
          <a:noFill/>
        </p:spPr>
        <p:txBody>
          <a:bodyPr wrap="square" rtlCol="0">
            <a:spAutoFit/>
          </a:bodyPr>
          <a:lstStyle/>
          <a:p>
            <a:r>
              <a:rPr lang="es-MX" sz="2400" b="1" dirty="0">
                <a:solidFill>
                  <a:schemeClr val="bg1"/>
                </a:solidFill>
              </a:rPr>
              <a:t>Costa Rica</a:t>
            </a:r>
          </a:p>
        </p:txBody>
      </p:sp>
      <p:cxnSp>
        <p:nvCxnSpPr>
          <p:cNvPr id="44" name="Conector recto 43">
            <a:extLst>
              <a:ext uri="{FF2B5EF4-FFF2-40B4-BE49-F238E27FC236}">
                <a16:creationId xmlns:a16="http://schemas.microsoft.com/office/drawing/2014/main" id="{09AB1371-73F9-40C8-8EF5-97B32FD26BB7}"/>
              </a:ext>
            </a:extLst>
          </p:cNvPr>
          <p:cNvCxnSpPr>
            <a:cxnSpLocks/>
          </p:cNvCxnSpPr>
          <p:nvPr/>
        </p:nvCxnSpPr>
        <p:spPr>
          <a:xfrm flipV="1">
            <a:off x="2362242" y="2935166"/>
            <a:ext cx="0" cy="346729"/>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54F3D4B3-3E5A-40EE-B74C-E820EB543B4D}"/>
              </a:ext>
            </a:extLst>
          </p:cNvPr>
          <p:cNvSpPr/>
          <p:nvPr/>
        </p:nvSpPr>
        <p:spPr>
          <a:xfrm>
            <a:off x="2022349" y="191066"/>
            <a:ext cx="3973719" cy="2528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EC9130FF-980D-4476-85FA-A02C1F413063}"/>
              </a:ext>
            </a:extLst>
          </p:cNvPr>
          <p:cNvSpPr txBox="1"/>
          <p:nvPr/>
        </p:nvSpPr>
        <p:spPr>
          <a:xfrm>
            <a:off x="2157976" y="241488"/>
            <a:ext cx="3702464" cy="2454518"/>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Ligia Marín Salazar (1952)</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pPr algn="just"/>
            <a:r>
              <a:rPr lang="es-MX" sz="1100" dirty="0">
                <a:latin typeface="Segoe UI" panose="020B0502040204020203" pitchFamily="34" charset="0"/>
                <a:cs typeface="Segoe UI" panose="020B0502040204020203" pitchFamily="34" charset="0"/>
              </a:rPr>
              <a:t>Derechos humanos de las mujeres, derechos humanos de las mujeres indígenas, violencia doméstica, derechos sexuales y reproductivos, mano de obra femenina.</a:t>
            </a:r>
          </a:p>
          <a:p>
            <a:pPr algn="just"/>
            <a:endParaRPr lang="es-MX" sz="1100" dirty="0">
              <a:latin typeface="Segoe UI" panose="020B0502040204020203" pitchFamily="34" charset="0"/>
              <a:cs typeface="Segoe UI" panose="020B0502040204020203" pitchFamily="34" charset="0"/>
            </a:endParaRPr>
          </a:p>
          <a:p>
            <a:pPr algn="just"/>
            <a:r>
              <a:rPr lang="es-MX" sz="1100" b="1" dirty="0">
                <a:latin typeface="Segoe UI" panose="020B0502040204020203" pitchFamily="34" charset="0"/>
                <a:cs typeface="Segoe UI" panose="020B0502040204020203" pitchFamily="34" charset="0"/>
              </a:rPr>
              <a:t>Publicaciones:</a:t>
            </a:r>
          </a:p>
          <a:p>
            <a:pPr algn="just"/>
            <a:r>
              <a:rPr lang="es-MX" sz="1100" dirty="0">
                <a:latin typeface="Segoe UI" panose="020B0502040204020203" pitchFamily="34" charset="0"/>
                <a:cs typeface="Segoe UI" panose="020B0502040204020203" pitchFamily="34" charset="0"/>
              </a:rPr>
              <a:t>Marín Salazar, Ligia; Lara, Silvia; Román, Isabel. 1996. </a:t>
            </a:r>
            <a:r>
              <a:rPr lang="es-MX" sz="1100" i="1" dirty="0">
                <a:latin typeface="Segoe UI" panose="020B0502040204020203" pitchFamily="34" charset="0"/>
                <a:cs typeface="Segoe UI" panose="020B0502040204020203" pitchFamily="34" charset="0"/>
              </a:rPr>
              <a:t>La mujer productora de alimentos en Costa Rica: diagnóstico y políticas</a:t>
            </a:r>
            <a:r>
              <a:rPr lang="es-MX" sz="1100" dirty="0">
                <a:latin typeface="Segoe UI" panose="020B0502040204020203" pitchFamily="34" charset="0"/>
                <a:cs typeface="Segoe UI" panose="020B0502040204020203" pitchFamily="34" charset="0"/>
              </a:rPr>
              <a:t>. Documento de trabajo. San José de Costa Rica, Instituto Interamericano de Cooperación para la Agricultura/Banco Interamericano de Desarrollo.</a:t>
            </a:r>
            <a:endParaRPr lang="es-MX" sz="1100" i="1" dirty="0">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2" name="Elipse 1">
            <a:extLst>
              <a:ext uri="{FF2B5EF4-FFF2-40B4-BE49-F238E27FC236}">
                <a16:creationId xmlns:a16="http://schemas.microsoft.com/office/drawing/2014/main" id="{C54EB725-0AF9-4512-B568-AB85A391EAA1}"/>
              </a:ext>
            </a:extLst>
          </p:cNvPr>
          <p:cNvSpPr/>
          <p:nvPr/>
        </p:nvSpPr>
        <p:spPr>
          <a:xfrm>
            <a:off x="668395" y="239678"/>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712B61F4-8299-4D52-9382-304888B32FF1}"/>
              </a:ext>
            </a:extLst>
          </p:cNvPr>
          <p:cNvSpPr/>
          <p:nvPr/>
        </p:nvSpPr>
        <p:spPr>
          <a:xfrm>
            <a:off x="2202209" y="4446735"/>
            <a:ext cx="3588990" cy="2086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48E16539-5142-40B9-8C20-BBC485FAD02C}"/>
              </a:ext>
            </a:extLst>
          </p:cNvPr>
          <p:cNvSpPr txBox="1"/>
          <p:nvPr/>
        </p:nvSpPr>
        <p:spPr>
          <a:xfrm>
            <a:off x="2323891" y="4529168"/>
            <a:ext cx="3467308" cy="1423467"/>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Sandra Castro Paniagua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050" dirty="0">
                <a:latin typeface="Segoe UI" panose="020B0502040204020203" pitchFamily="34" charset="0"/>
                <a:cs typeface="Segoe UI" panose="020B0502040204020203" pitchFamily="34" charset="0"/>
              </a:rPr>
              <a:t>Castro Paniagua, Sandra. 1999. </a:t>
            </a:r>
            <a:r>
              <a:rPr lang="es-MX" sz="1050" i="0" dirty="0">
                <a:solidFill>
                  <a:srgbClr val="333333"/>
                </a:solidFill>
                <a:effectLst/>
                <a:latin typeface="Segoe UI" panose="020B0502040204020203" pitchFamily="34" charset="0"/>
                <a:cs typeface="Segoe UI" panose="020B0502040204020203" pitchFamily="34" charset="0"/>
              </a:rPr>
              <a:t>Socialización diferenciada por género, Heredia, Costa Rica, Loyola </a:t>
            </a:r>
            <a:r>
              <a:rPr lang="es-MX" sz="1050" i="0" dirty="0" err="1">
                <a:solidFill>
                  <a:srgbClr val="333333"/>
                </a:solidFill>
                <a:effectLst/>
                <a:latin typeface="Segoe UI" panose="020B0502040204020203" pitchFamily="34" charset="0"/>
                <a:cs typeface="Segoe UI" panose="020B0502040204020203" pitchFamily="34" charset="0"/>
              </a:rPr>
              <a:t>Ediloy</a:t>
            </a:r>
            <a:r>
              <a:rPr lang="es-MX" sz="1050" i="0" dirty="0">
                <a:solidFill>
                  <a:srgbClr val="333333"/>
                </a:solidFill>
                <a:effectLst/>
                <a:latin typeface="Segoe UI" panose="020B0502040204020203" pitchFamily="34" charset="0"/>
                <a:cs typeface="Segoe UI" panose="020B0502040204020203" pitchFamily="34" charset="0"/>
              </a:rPr>
              <a:t>.</a:t>
            </a:r>
            <a:endParaRPr lang="es-MX" sz="1050" dirty="0">
              <a:latin typeface="Segoe UI" panose="020B0502040204020203" pitchFamily="34" charset="0"/>
              <a:cs typeface="Segoe UI" panose="020B0502040204020203" pitchFamily="34" charset="0"/>
            </a:endParaRPr>
          </a:p>
        </p:txBody>
      </p:sp>
      <p:sp>
        <p:nvSpPr>
          <p:cNvPr id="14" name="Elipse 13">
            <a:extLst>
              <a:ext uri="{FF2B5EF4-FFF2-40B4-BE49-F238E27FC236}">
                <a16:creationId xmlns:a16="http://schemas.microsoft.com/office/drawing/2014/main" id="{BC3B4CAE-CA31-486B-9445-86ED6632F249}"/>
              </a:ext>
            </a:extLst>
          </p:cNvPr>
          <p:cNvSpPr/>
          <p:nvPr/>
        </p:nvSpPr>
        <p:spPr>
          <a:xfrm>
            <a:off x="654382" y="4844888"/>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14">
            <a:extLst>
              <a:ext uri="{FF2B5EF4-FFF2-40B4-BE49-F238E27FC236}">
                <a16:creationId xmlns:a16="http://schemas.microsoft.com/office/drawing/2014/main" id="{A07D81D4-C2D6-404D-889A-5B5772BA9BF2}"/>
              </a:ext>
            </a:extLst>
          </p:cNvPr>
          <p:cNvCxnSpPr>
            <a:cxnSpLocks/>
          </p:cNvCxnSpPr>
          <p:nvPr/>
        </p:nvCxnSpPr>
        <p:spPr>
          <a:xfrm>
            <a:off x="2842873" y="3522987"/>
            <a:ext cx="0" cy="492179"/>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9C250783-88E3-4633-A46C-4AE896E85986}"/>
              </a:ext>
            </a:extLst>
          </p:cNvPr>
          <p:cNvCxnSpPr>
            <a:cxnSpLocks/>
          </p:cNvCxnSpPr>
          <p:nvPr/>
        </p:nvCxnSpPr>
        <p:spPr>
          <a:xfrm flipV="1">
            <a:off x="7931890" y="2867487"/>
            <a:ext cx="0" cy="414408"/>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B1ED1AE7-DE48-4AD3-BD3E-8AB8110EB0EA}"/>
              </a:ext>
            </a:extLst>
          </p:cNvPr>
          <p:cNvSpPr/>
          <p:nvPr/>
        </p:nvSpPr>
        <p:spPr>
          <a:xfrm>
            <a:off x="7545792" y="339711"/>
            <a:ext cx="3826653" cy="2292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a:extLst>
              <a:ext uri="{FF2B5EF4-FFF2-40B4-BE49-F238E27FC236}">
                <a16:creationId xmlns:a16="http://schemas.microsoft.com/office/drawing/2014/main" id="{BE627486-03B4-4245-B30B-B91D12F2B7C4}"/>
              </a:ext>
            </a:extLst>
          </p:cNvPr>
          <p:cNvSpPr txBox="1"/>
          <p:nvPr/>
        </p:nvSpPr>
        <p:spPr>
          <a:xfrm>
            <a:off x="7649080" y="451702"/>
            <a:ext cx="3620075" cy="1746632"/>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María Eugenia </a:t>
            </a:r>
            <a:r>
              <a:rPr lang="es-MX" sz="1100" b="1" dirty="0" err="1">
                <a:solidFill>
                  <a:srgbClr val="2F5597"/>
                </a:solidFill>
                <a:latin typeface="Segoe UI" panose="020B0502040204020203" pitchFamily="34" charset="0"/>
                <a:cs typeface="Segoe UI" panose="020B0502040204020203" pitchFamily="34" charset="0"/>
              </a:rPr>
              <a:t>Bozzoli</a:t>
            </a:r>
            <a:r>
              <a:rPr lang="es-MX" sz="1100" b="1" dirty="0">
                <a:solidFill>
                  <a:srgbClr val="2F5597"/>
                </a:solidFill>
                <a:latin typeface="Segoe UI" panose="020B0502040204020203" pitchFamily="34" charset="0"/>
                <a:cs typeface="Segoe UI" panose="020B0502040204020203" pitchFamily="34" charset="0"/>
              </a:rPr>
              <a:t> Vargas (1935)</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050" dirty="0">
                <a:latin typeface="Segoe UI" panose="020B0502040204020203" pitchFamily="34" charset="0"/>
                <a:cs typeface="Segoe UI" panose="020B0502040204020203" pitchFamily="34" charset="0"/>
              </a:rPr>
              <a:t>Historia, cultura, marginación, pueblos indígenas, identidad, </a:t>
            </a:r>
            <a:r>
              <a:rPr lang="es-MX" sz="1050" dirty="0" err="1">
                <a:latin typeface="Segoe UI" panose="020B0502040204020203" pitchFamily="34" charset="0"/>
                <a:cs typeface="Segoe UI" panose="020B0502040204020203" pitchFamily="34" charset="0"/>
              </a:rPr>
              <a:t>multiétnia</a:t>
            </a:r>
            <a:r>
              <a:rPr lang="es-MX" sz="1050" dirty="0">
                <a:latin typeface="Segoe UI" panose="020B0502040204020203" pitchFamily="34" charset="0"/>
                <a:cs typeface="Segoe UI" panose="020B0502040204020203" pitchFamily="34" charset="0"/>
              </a:rPr>
              <a:t>.</a:t>
            </a:r>
          </a:p>
          <a:p>
            <a:endParaRPr lang="es-MX" sz="1100" b="1"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050" b="0" dirty="0" err="1">
                <a:effectLst/>
                <a:latin typeface="Arial" panose="020B0604020202020204" pitchFamily="34" charset="0"/>
              </a:rPr>
              <a:t>Bozzoli</a:t>
            </a:r>
            <a:r>
              <a:rPr lang="es-MX" sz="1050" b="0" dirty="0">
                <a:effectLst/>
                <a:latin typeface="Arial" panose="020B0604020202020204" pitchFamily="34" charset="0"/>
              </a:rPr>
              <a:t> Vargas, María Eugenia. 1979. Nacimiento y Muerte en el Sistema de Creencias de los indios </a:t>
            </a:r>
            <a:r>
              <a:rPr lang="es-MX" sz="1050" b="0" dirty="0" err="1">
                <a:effectLst/>
                <a:latin typeface="Arial" panose="020B0604020202020204" pitchFamily="34" charset="0"/>
              </a:rPr>
              <a:t>Bribi</a:t>
            </a:r>
            <a:r>
              <a:rPr lang="es-MX" sz="1050" b="0" dirty="0">
                <a:effectLst/>
                <a:latin typeface="Arial" panose="020B0604020202020204" pitchFamily="34" charset="0"/>
              </a:rPr>
              <a:t> de Costa Rica, Costa Rica, Universidad de Costa Rica.</a:t>
            </a:r>
            <a:endParaRPr lang="es-MX" sz="1050" b="1" dirty="0">
              <a:latin typeface="Segoe UI" panose="020B0502040204020203" pitchFamily="34" charset="0"/>
              <a:cs typeface="Segoe UI" panose="020B0502040204020203" pitchFamily="34" charset="0"/>
            </a:endParaRPr>
          </a:p>
        </p:txBody>
      </p:sp>
      <p:sp>
        <p:nvSpPr>
          <p:cNvPr id="19" name="Elipse 18">
            <a:extLst>
              <a:ext uri="{FF2B5EF4-FFF2-40B4-BE49-F238E27FC236}">
                <a16:creationId xmlns:a16="http://schemas.microsoft.com/office/drawing/2014/main" id="{67AF1B6A-58BC-4AF3-B7DB-71F459965831}"/>
              </a:ext>
            </a:extLst>
          </p:cNvPr>
          <p:cNvSpPr/>
          <p:nvPr/>
        </p:nvSpPr>
        <p:spPr>
          <a:xfrm>
            <a:off x="6083305" y="325028"/>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44596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B076B332-2337-44D6-AC21-4F8FD70F0857}"/>
              </a:ext>
            </a:extLst>
          </p:cNvPr>
          <p:cNvCxnSpPr>
            <a:cxnSpLocks/>
          </p:cNvCxnSpPr>
          <p:nvPr/>
        </p:nvCxnSpPr>
        <p:spPr>
          <a:xfrm>
            <a:off x="0" y="3429000"/>
            <a:ext cx="12192000" cy="0"/>
          </a:xfrm>
          <a:prstGeom prst="line">
            <a:avLst/>
          </a:prstGeom>
          <a:ln w="254000">
            <a:solidFill>
              <a:srgbClr val="2F5597"/>
            </a:solidFill>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B8AA62A-09AE-4077-9282-D68B457FC59B}"/>
              </a:ext>
            </a:extLst>
          </p:cNvPr>
          <p:cNvSpPr txBox="1"/>
          <p:nvPr/>
        </p:nvSpPr>
        <p:spPr>
          <a:xfrm>
            <a:off x="5348432" y="3198167"/>
            <a:ext cx="1653307" cy="461665"/>
          </a:xfrm>
          <a:prstGeom prst="rect">
            <a:avLst/>
          </a:prstGeom>
          <a:noFill/>
        </p:spPr>
        <p:txBody>
          <a:bodyPr wrap="square" rtlCol="0">
            <a:spAutoFit/>
          </a:bodyPr>
          <a:lstStyle/>
          <a:p>
            <a:r>
              <a:rPr lang="es-MX" sz="2400" b="1" dirty="0">
                <a:solidFill>
                  <a:schemeClr val="bg1"/>
                </a:solidFill>
              </a:rPr>
              <a:t>Panamá</a:t>
            </a:r>
          </a:p>
        </p:txBody>
      </p:sp>
      <p:cxnSp>
        <p:nvCxnSpPr>
          <p:cNvPr id="44" name="Conector recto 43">
            <a:extLst>
              <a:ext uri="{FF2B5EF4-FFF2-40B4-BE49-F238E27FC236}">
                <a16:creationId xmlns:a16="http://schemas.microsoft.com/office/drawing/2014/main" id="{09AB1371-73F9-40C8-8EF5-97B32FD26BB7}"/>
              </a:ext>
            </a:extLst>
          </p:cNvPr>
          <p:cNvCxnSpPr>
            <a:cxnSpLocks/>
          </p:cNvCxnSpPr>
          <p:nvPr/>
        </p:nvCxnSpPr>
        <p:spPr>
          <a:xfrm flipV="1">
            <a:off x="2490579" y="2780095"/>
            <a:ext cx="0" cy="533795"/>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54F3D4B3-3E5A-40EE-B74C-E820EB543B4D}"/>
              </a:ext>
            </a:extLst>
          </p:cNvPr>
          <p:cNvSpPr/>
          <p:nvPr/>
        </p:nvSpPr>
        <p:spPr>
          <a:xfrm>
            <a:off x="2152650" y="100206"/>
            <a:ext cx="3333749" cy="223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EC9130FF-980D-4476-85FA-A02C1F413063}"/>
              </a:ext>
            </a:extLst>
          </p:cNvPr>
          <p:cNvSpPr txBox="1"/>
          <p:nvPr/>
        </p:nvSpPr>
        <p:spPr>
          <a:xfrm>
            <a:off x="2221633" y="233837"/>
            <a:ext cx="3195781" cy="2077492"/>
          </a:xfrm>
          <a:prstGeom prst="rect">
            <a:avLst/>
          </a:prstGeom>
          <a:noFill/>
        </p:spPr>
        <p:txBody>
          <a:bodyPr wrap="square" rtlCol="0">
            <a:spAutoFit/>
          </a:bodyPr>
          <a:lstStyle/>
          <a:p>
            <a:pPr algn="ctr"/>
            <a:r>
              <a:rPr lang="es-MX" sz="1100" b="1" i="0" dirty="0">
                <a:solidFill>
                  <a:srgbClr val="2F5597"/>
                </a:solidFill>
                <a:effectLst/>
                <a:latin typeface="Segoe UI" panose="020B0502040204020203" pitchFamily="34" charset="0"/>
                <a:cs typeface="Segoe UI" panose="020B0502040204020203" pitchFamily="34" charset="0"/>
              </a:rPr>
              <a:t>Eugenia Rodríguez Blanco </a:t>
            </a:r>
            <a:r>
              <a:rPr lang="es-MX" sz="1100" b="1" dirty="0">
                <a:solidFill>
                  <a:srgbClr val="2F5597"/>
                </a:solidFill>
                <a:latin typeface="Segoe UI" panose="020B0502040204020203" pitchFamily="34" charset="0"/>
                <a:cs typeface="Segoe UI" panose="020B0502040204020203" pitchFamily="34" charset="0"/>
              </a:rPr>
              <a:t>(19--)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Género y etnicidad</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a:effectLst/>
                <a:latin typeface="Segoe UI" panose="020B0502040204020203" pitchFamily="34" charset="0"/>
                <a:cs typeface="Segoe UI" panose="020B0502040204020203" pitchFamily="34" charset="0"/>
              </a:rPr>
              <a:t>Rodríguez Blanco, Eugenia; de León Nadia, e(t al). 2020. Diagnóstico de género sobre la educación de las mujeres en Panamá, en Revista Acción y reflexión educativa. Panamá, núm. 45, pp. 102-131.</a:t>
            </a:r>
            <a:endParaRPr lang="es-MX" sz="1050" dirty="0">
              <a:latin typeface="Segoe UI" panose="020B0502040204020203" pitchFamily="34" charset="0"/>
              <a:cs typeface="Segoe UI" panose="020B0502040204020203" pitchFamily="34" charset="0"/>
            </a:endParaRPr>
          </a:p>
          <a:p>
            <a:pPr algn="just"/>
            <a:endParaRPr lang="es-MX" sz="1050" b="0" i="0" dirty="0">
              <a:effectLst/>
              <a:latin typeface="Segoe UI" panose="020B0502040204020203" pitchFamily="34" charset="0"/>
              <a:cs typeface="Segoe UI" panose="020B0502040204020203" pitchFamily="34" charset="0"/>
            </a:endParaRPr>
          </a:p>
          <a:p>
            <a:r>
              <a:rPr lang="es-MX" sz="1050" b="0" i="0" dirty="0">
                <a:effectLst/>
                <a:latin typeface="Raleway" pitchFamily="2" charset="0"/>
              </a:rPr>
              <a:t>erodriguez@cieps.org.pa</a:t>
            </a:r>
            <a:endParaRPr lang="es-MX" sz="1050" dirty="0">
              <a:latin typeface="Segoe UI" panose="020B0502040204020203" pitchFamily="34" charset="0"/>
              <a:cs typeface="Segoe UI" panose="020B0502040204020203" pitchFamily="34" charset="0"/>
            </a:endParaRPr>
          </a:p>
        </p:txBody>
      </p:sp>
      <p:sp>
        <p:nvSpPr>
          <p:cNvPr id="2" name="Elipse 1">
            <a:extLst>
              <a:ext uri="{FF2B5EF4-FFF2-40B4-BE49-F238E27FC236}">
                <a16:creationId xmlns:a16="http://schemas.microsoft.com/office/drawing/2014/main" id="{C54EB725-0AF9-4512-B568-AB85A391EAA1}"/>
              </a:ext>
            </a:extLst>
          </p:cNvPr>
          <p:cNvSpPr/>
          <p:nvPr/>
        </p:nvSpPr>
        <p:spPr>
          <a:xfrm>
            <a:off x="668395" y="164288"/>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36462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98052C-C947-46B9-9B5A-A7FB6B8897A7}"/>
              </a:ext>
            </a:extLst>
          </p:cNvPr>
          <p:cNvSpPr txBox="1"/>
          <p:nvPr/>
        </p:nvSpPr>
        <p:spPr>
          <a:xfrm>
            <a:off x="384313" y="344557"/>
            <a:ext cx="1603513" cy="646331"/>
          </a:xfrm>
          <a:prstGeom prst="rect">
            <a:avLst/>
          </a:prstGeom>
          <a:noFill/>
        </p:spPr>
        <p:txBody>
          <a:bodyPr wrap="square" rtlCol="0">
            <a:spAutoFit/>
          </a:bodyPr>
          <a:lstStyle/>
          <a:p>
            <a:r>
              <a:rPr lang="es-MX" dirty="0"/>
              <a:t>Referencias</a:t>
            </a:r>
          </a:p>
          <a:p>
            <a:endParaRPr lang="es-MX" dirty="0"/>
          </a:p>
        </p:txBody>
      </p:sp>
      <p:sp>
        <p:nvSpPr>
          <p:cNvPr id="5" name="CuadroTexto 4">
            <a:extLst>
              <a:ext uri="{FF2B5EF4-FFF2-40B4-BE49-F238E27FC236}">
                <a16:creationId xmlns:a16="http://schemas.microsoft.com/office/drawing/2014/main" id="{61CAA4C1-C8A3-48DD-81AA-D7E502C12A10}"/>
              </a:ext>
            </a:extLst>
          </p:cNvPr>
          <p:cNvSpPr txBox="1"/>
          <p:nvPr/>
        </p:nvSpPr>
        <p:spPr>
          <a:xfrm>
            <a:off x="158093" y="886883"/>
            <a:ext cx="11723427" cy="3089051"/>
          </a:xfrm>
          <a:prstGeom prst="rect">
            <a:avLst/>
          </a:prstGeom>
          <a:noFill/>
        </p:spPr>
        <p:txBody>
          <a:bodyPr wrap="square" rtlCol="0">
            <a:spAutoFit/>
          </a:bodyPr>
          <a:lstStyle/>
          <a:p>
            <a:endParaRPr lang="es-MX" sz="1050" dirty="0"/>
          </a:p>
          <a:p>
            <a:r>
              <a:rPr lang="es-MX" sz="1050" dirty="0">
                <a:hlinkClick r:id="rId2" tooltip="https://www.familysearch.org/wiki/en/Honduras_Deaths_-_FamilySearch_Historical_Records"/>
              </a:rPr>
              <a:t>Imágenes , Esta foto</a:t>
            </a:r>
            <a:r>
              <a:rPr lang="es-MX" sz="1050" dirty="0"/>
              <a:t> de Autor desconocido está bajo licencia </a:t>
            </a:r>
            <a:r>
              <a:rPr lang="es-MX" sz="1050" dirty="0">
                <a:hlinkClick r:id="rId3" tooltip="https://creativecommons.org/licenses/by-sa/3.0/"/>
              </a:rPr>
              <a:t>CC BY-SA</a:t>
            </a:r>
            <a:endParaRPr lang="es-MX" sz="1050" dirty="0"/>
          </a:p>
          <a:p>
            <a:endParaRPr lang="es-MX" sz="1050" dirty="0"/>
          </a:p>
          <a:p>
            <a:endParaRPr lang="es-MX" sz="1050" dirty="0"/>
          </a:p>
          <a:p>
            <a:r>
              <a:rPr lang="es-MX" sz="1050" dirty="0"/>
              <a:t>Berrio, Lina Rosa; Castañeda, Martha Patricia; Goldsmith, Mary; Ruiz, Marisa, Salas, Monserrat; Valladares, Laura (Coordinadoras). 2020.CDMX, México. Bonilla Artigas Editores, UAM-Iztapalapa, CEIICH, UNAM. P. 566.</a:t>
            </a:r>
            <a:r>
              <a:rPr lang="es-MX" sz="1050" dirty="0">
                <a:effectLst/>
                <a:latin typeface="Arial" panose="020B0604020202020204" pitchFamily="34" charset="0"/>
                <a:ea typeface="Calibri" panose="020F0502020204030204" pitchFamily="34" charset="0"/>
              </a:rPr>
              <a:t> [Consultado: 28-septiembre-2021]. Disponible en:</a:t>
            </a:r>
            <a:r>
              <a:rPr lang="es-MX" sz="1050" dirty="0"/>
              <a:t> </a:t>
            </a:r>
            <a:r>
              <a:rPr lang="es-MX" sz="1050" dirty="0">
                <a:hlinkClick r:id="rId4"/>
              </a:rPr>
              <a:t>http://dcsh.izt.uam.mx/departamentos/antropologia/wp-content/uploads/2021/05/Antropologias-Feministas.pdf</a:t>
            </a:r>
            <a:endParaRPr lang="es-MX" sz="1050" dirty="0"/>
          </a:p>
          <a:p>
            <a:endParaRPr lang="es-MX" sz="1050" dirty="0"/>
          </a:p>
          <a:p>
            <a:r>
              <a:rPr lang="es-MX" sz="1050" dirty="0" err="1"/>
              <a:t>Tarducci</a:t>
            </a:r>
            <a:r>
              <a:rPr lang="es-MX" sz="1050" dirty="0"/>
              <a:t>, Mónica. 2012. La antropología feminista hoy: desafíos teóricos y políticos en un mundo globalizado. En Cuadernos de Antropología Social. Buenos Aires, Argentina. Universidad de Buenos Aire. No. 36. Diciembre. Pp. 7-10. </a:t>
            </a:r>
            <a:r>
              <a:rPr lang="es-MX" sz="1050" dirty="0">
                <a:effectLst/>
                <a:latin typeface="Arial" panose="020B0604020202020204" pitchFamily="34" charset="0"/>
                <a:ea typeface="Calibri" panose="020F0502020204030204" pitchFamily="34" charset="0"/>
              </a:rPr>
              <a:t>[Consultado: 30-septiembre-2021]. Disponible en: </a:t>
            </a:r>
            <a:r>
              <a:rPr lang="es-MX" sz="1050" dirty="0">
                <a:hlinkClick r:id="rId5"/>
              </a:rPr>
              <a:t>https://www.redalyc.org/pdf/1809/180926074001.pdf</a:t>
            </a:r>
            <a:endParaRPr lang="es-MX" sz="1050" dirty="0"/>
          </a:p>
          <a:p>
            <a:pPr>
              <a:lnSpc>
                <a:spcPct val="107000"/>
              </a:lnSpc>
              <a:spcAft>
                <a:spcPts val="800"/>
              </a:spcAft>
            </a:pPr>
            <a:endParaRPr lang="es-MX" sz="1050" u="sng"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050" dirty="0" err="1">
                <a:effectLst/>
                <a:latin typeface="Calibri" panose="020F0502020204030204" pitchFamily="34" charset="0"/>
                <a:ea typeface="Calibri" panose="020F0502020204030204" pitchFamily="34" charset="0"/>
                <a:cs typeface="Times New Roman" panose="02020603050405020304" pitchFamily="18" charset="0"/>
              </a:rPr>
              <a:t>Jaiven</a:t>
            </a:r>
            <a:r>
              <a:rPr lang="es-MX" sz="1050" dirty="0">
                <a:effectLst/>
                <a:latin typeface="Calibri" panose="020F0502020204030204" pitchFamily="34" charset="0"/>
                <a:ea typeface="Calibri" panose="020F0502020204030204" pitchFamily="34" charset="0"/>
                <a:cs typeface="Times New Roman" panose="02020603050405020304" pitchFamily="18" charset="0"/>
              </a:rPr>
              <a:t>, Ana Lau. Estudillo García, Joel; Nieto Arizmendi, José. 2019. Diccionario Enciclopédico del feminismo y los estudios de género en México. México, CIEG-UNAM, México, p.299</a:t>
            </a:r>
          </a:p>
          <a:p>
            <a:pPr>
              <a:lnSpc>
                <a:spcPct val="107000"/>
              </a:lnSpc>
              <a:spcAft>
                <a:spcPts val="800"/>
              </a:spcAft>
            </a:pPr>
            <a:r>
              <a:rPr lang="es-MX" sz="1050" dirty="0">
                <a:effectLst/>
                <a:latin typeface="Calibri" panose="020F0502020204030204" pitchFamily="34" charset="0"/>
                <a:ea typeface="Calibri" panose="020F0502020204030204" pitchFamily="34" charset="0"/>
                <a:cs typeface="Times New Roman" panose="02020603050405020304" pitchFamily="18" charset="0"/>
                <a:hlinkClick r:id="rId6"/>
              </a:rPr>
              <a:t>https://cieg.unam.mx/docs/publicaciones/archivos/135.pdf</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D9CA3590-E0B4-4536-9E4B-8927CF128037}"/>
              </a:ext>
            </a:extLst>
          </p:cNvPr>
          <p:cNvSpPr txBox="1"/>
          <p:nvPr/>
        </p:nvSpPr>
        <p:spPr>
          <a:xfrm>
            <a:off x="11050790" y="6497456"/>
            <a:ext cx="1141210" cy="369332"/>
          </a:xfrm>
          <a:prstGeom prst="rect">
            <a:avLst/>
          </a:prstGeom>
          <a:noFill/>
        </p:spPr>
        <p:txBody>
          <a:bodyPr wrap="none" rtlCol="0">
            <a:spAutoFit/>
          </a:bodyPr>
          <a:lstStyle/>
          <a:p>
            <a:r>
              <a:rPr lang="es-MX" dirty="0">
                <a:solidFill>
                  <a:schemeClr val="bg1">
                    <a:lumMod val="65000"/>
                  </a:schemeClr>
                </a:solidFill>
              </a:rPr>
              <a:t>COMUNIV</a:t>
            </a:r>
          </a:p>
        </p:txBody>
      </p:sp>
      <p:sp>
        <p:nvSpPr>
          <p:cNvPr id="6" name="CuadroTexto 5">
            <a:extLst>
              <a:ext uri="{FF2B5EF4-FFF2-40B4-BE49-F238E27FC236}">
                <a16:creationId xmlns:a16="http://schemas.microsoft.com/office/drawing/2014/main" id="{91BA3D76-0777-4490-9660-31D4A2E8338F}"/>
              </a:ext>
            </a:extLst>
          </p:cNvPr>
          <p:cNvSpPr txBox="1"/>
          <p:nvPr/>
        </p:nvSpPr>
        <p:spPr>
          <a:xfrm>
            <a:off x="158093" y="2343982"/>
            <a:ext cx="8201025" cy="369332"/>
          </a:xfrm>
          <a:prstGeom prst="rect">
            <a:avLst/>
          </a:prstGeom>
          <a:noFill/>
        </p:spPr>
        <p:txBody>
          <a:bodyPr wrap="square" rtlCol="0">
            <a:spAutoFit/>
          </a:bodyPr>
          <a:lstStyle/>
          <a:p>
            <a:r>
              <a:rPr lang="es-MX" sz="900" dirty="0">
                <a:hlinkClick r:id="rId7" tooltip="http://www.globalawareness101.org/2017/04/el-salvador-on-thursday-this-tiny.html"/>
              </a:rPr>
              <a:t>Imagen mapa de México y el caribe</a:t>
            </a:r>
          </a:p>
          <a:p>
            <a:r>
              <a:rPr lang="es-MX" sz="900" dirty="0">
                <a:hlinkClick r:id="rId7" tooltip="http://www.globalawareness101.org/2017/04/el-salvador-on-thursday-this-tiny.html"/>
              </a:rPr>
              <a:t>Esta foto</a:t>
            </a:r>
            <a:r>
              <a:rPr lang="es-MX" sz="900" dirty="0"/>
              <a:t> de Autor desconocido está bajo licencia </a:t>
            </a:r>
            <a:r>
              <a:rPr lang="es-MX" sz="900" dirty="0">
                <a:hlinkClick r:id="rId8" tooltip="https://creativecommons.org/licenses/by/3.0/"/>
              </a:rPr>
              <a:t>CC BY</a:t>
            </a:r>
            <a:endParaRPr lang="es-MX" sz="900" dirty="0"/>
          </a:p>
        </p:txBody>
      </p:sp>
    </p:spTree>
    <p:extLst>
      <p:ext uri="{BB962C8B-B14F-4D97-AF65-F5344CB8AC3E}">
        <p14:creationId xmlns:p14="http://schemas.microsoft.com/office/powerpoint/2010/main" val="835346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3B8E35C-720D-40B7-8EC9-68585306E90A}"/>
              </a:ext>
            </a:extLst>
          </p:cNvPr>
          <p:cNvSpPr>
            <a:spLocks noGrp="1"/>
          </p:cNvSpPr>
          <p:nvPr>
            <p:ph type="title"/>
          </p:nvPr>
        </p:nvSpPr>
        <p:spPr>
          <a:xfrm>
            <a:off x="2994104" y="1509675"/>
            <a:ext cx="6334624" cy="3170744"/>
          </a:xfrm>
          <a:noFill/>
        </p:spPr>
        <p:txBody>
          <a:bodyPr>
            <a:normAutofit/>
          </a:bodyPr>
          <a:lstStyle/>
          <a:p>
            <a:pPr algn="ctr"/>
            <a:r>
              <a:rPr lang="es-MX" sz="7200" dirty="0">
                <a:solidFill>
                  <a:srgbClr val="2F5597"/>
                </a:solidFill>
                <a:latin typeface="Bahnschrift" panose="020B0502040204020203" pitchFamily="34" charset="0"/>
              </a:rPr>
              <a:t>Centroamérica</a:t>
            </a:r>
            <a:br>
              <a:rPr lang="es-MX" sz="2800" dirty="0">
                <a:solidFill>
                  <a:srgbClr val="CF838B"/>
                </a:solidFill>
                <a:latin typeface="Bahnschrift" panose="020B0502040204020203" pitchFamily="34" charset="0"/>
              </a:rPr>
            </a:br>
            <a:endParaRPr lang="es-MX" sz="2800" dirty="0">
              <a:solidFill>
                <a:srgbClr val="03494E"/>
              </a:solidFill>
              <a:latin typeface="Bahnschrift" panose="020B0502040204020203" pitchFamily="34" charset="0"/>
            </a:endParaRPr>
          </a:p>
        </p:txBody>
      </p:sp>
      <p:sp>
        <p:nvSpPr>
          <p:cNvPr id="6" name="Rectángulo 5">
            <a:extLst>
              <a:ext uri="{FF2B5EF4-FFF2-40B4-BE49-F238E27FC236}">
                <a16:creationId xmlns:a16="http://schemas.microsoft.com/office/drawing/2014/main" id="{2F57F840-EA8E-486E-A974-32F92E13BF56}"/>
              </a:ext>
            </a:extLst>
          </p:cNvPr>
          <p:cNvSpPr/>
          <p:nvPr/>
        </p:nvSpPr>
        <p:spPr>
          <a:xfrm flipV="1">
            <a:off x="1447061" y="1463956"/>
            <a:ext cx="9166087" cy="45719"/>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Rectángulo 10">
            <a:extLst>
              <a:ext uri="{FF2B5EF4-FFF2-40B4-BE49-F238E27FC236}">
                <a16:creationId xmlns:a16="http://schemas.microsoft.com/office/drawing/2014/main" id="{3A2BC831-CF60-459D-B3FD-DC009CF36752}"/>
              </a:ext>
            </a:extLst>
          </p:cNvPr>
          <p:cNvSpPr/>
          <p:nvPr/>
        </p:nvSpPr>
        <p:spPr>
          <a:xfrm flipV="1">
            <a:off x="1359315" y="4193301"/>
            <a:ext cx="9166087" cy="45719"/>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2F5597"/>
              </a:solidFill>
            </a:endParaRPr>
          </a:p>
        </p:txBody>
      </p:sp>
    </p:spTree>
    <p:extLst>
      <p:ext uri="{BB962C8B-B14F-4D97-AF65-F5344CB8AC3E}">
        <p14:creationId xmlns:p14="http://schemas.microsoft.com/office/powerpoint/2010/main" val="2771470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B076B332-2337-44D6-AC21-4F8FD70F0857}"/>
              </a:ext>
            </a:extLst>
          </p:cNvPr>
          <p:cNvCxnSpPr>
            <a:cxnSpLocks/>
          </p:cNvCxnSpPr>
          <p:nvPr/>
        </p:nvCxnSpPr>
        <p:spPr>
          <a:xfrm>
            <a:off x="0" y="3429000"/>
            <a:ext cx="12192000" cy="0"/>
          </a:xfrm>
          <a:prstGeom prst="line">
            <a:avLst/>
          </a:prstGeom>
          <a:ln w="254000">
            <a:solidFill>
              <a:srgbClr val="2F5597"/>
            </a:solidFill>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B8AA62A-09AE-4077-9282-D68B457FC59B}"/>
              </a:ext>
            </a:extLst>
          </p:cNvPr>
          <p:cNvSpPr txBox="1"/>
          <p:nvPr/>
        </p:nvSpPr>
        <p:spPr>
          <a:xfrm>
            <a:off x="6056691" y="3198167"/>
            <a:ext cx="1080000" cy="461665"/>
          </a:xfrm>
          <a:prstGeom prst="rect">
            <a:avLst/>
          </a:prstGeom>
          <a:noFill/>
        </p:spPr>
        <p:txBody>
          <a:bodyPr wrap="square" rtlCol="0">
            <a:spAutoFit/>
          </a:bodyPr>
          <a:lstStyle/>
          <a:p>
            <a:r>
              <a:rPr lang="es-MX" sz="2400" b="1" dirty="0">
                <a:solidFill>
                  <a:schemeClr val="bg1"/>
                </a:solidFill>
              </a:rPr>
              <a:t>Belice</a:t>
            </a:r>
          </a:p>
        </p:txBody>
      </p:sp>
      <p:cxnSp>
        <p:nvCxnSpPr>
          <p:cNvPr id="44" name="Conector recto 43">
            <a:extLst>
              <a:ext uri="{FF2B5EF4-FFF2-40B4-BE49-F238E27FC236}">
                <a16:creationId xmlns:a16="http://schemas.microsoft.com/office/drawing/2014/main" id="{09AB1371-73F9-40C8-8EF5-97B32FD26BB7}"/>
              </a:ext>
            </a:extLst>
          </p:cNvPr>
          <p:cNvCxnSpPr>
            <a:cxnSpLocks/>
          </p:cNvCxnSpPr>
          <p:nvPr/>
        </p:nvCxnSpPr>
        <p:spPr>
          <a:xfrm flipV="1">
            <a:off x="2557551" y="2831977"/>
            <a:ext cx="0" cy="442746"/>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54F3D4B3-3E5A-40EE-B74C-E820EB543B4D}"/>
              </a:ext>
            </a:extLst>
          </p:cNvPr>
          <p:cNvSpPr/>
          <p:nvPr/>
        </p:nvSpPr>
        <p:spPr>
          <a:xfrm>
            <a:off x="2152651" y="109712"/>
            <a:ext cx="3195782" cy="2438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EC9130FF-980D-4476-85FA-A02C1F413063}"/>
              </a:ext>
            </a:extLst>
          </p:cNvPr>
          <p:cNvSpPr txBox="1"/>
          <p:nvPr/>
        </p:nvSpPr>
        <p:spPr>
          <a:xfrm>
            <a:off x="2223613" y="263204"/>
            <a:ext cx="3042070" cy="1908215"/>
          </a:xfrm>
          <a:prstGeom prst="rect">
            <a:avLst/>
          </a:prstGeom>
          <a:noFill/>
        </p:spPr>
        <p:txBody>
          <a:bodyPr wrap="square" rtlCol="0">
            <a:spAutoFit/>
          </a:bodyPr>
          <a:lstStyle/>
          <a:p>
            <a:pPr algn="ctr"/>
            <a:r>
              <a:rPr lang="es-MX" sz="1100" b="1" dirty="0" err="1">
                <a:solidFill>
                  <a:srgbClr val="2F5597"/>
                </a:solidFill>
                <a:latin typeface="Segoe UI" panose="020B0502040204020203" pitchFamily="34" charset="0"/>
                <a:cs typeface="Segoe UI" panose="020B0502040204020203" pitchFamily="34" charset="0"/>
              </a:rPr>
              <a:t>Froyla</a:t>
            </a:r>
            <a:r>
              <a:rPr lang="es-MX" sz="1100" b="1" dirty="0">
                <a:solidFill>
                  <a:srgbClr val="2F5597"/>
                </a:solidFill>
                <a:latin typeface="Segoe UI" panose="020B0502040204020203" pitchFamily="34" charset="0"/>
                <a:cs typeface="Segoe UI" panose="020B0502040204020203" pitchFamily="34" charset="0"/>
              </a:rPr>
              <a:t> </a:t>
            </a:r>
            <a:r>
              <a:rPr lang="es-MX" sz="1100" b="1" dirty="0" err="1">
                <a:solidFill>
                  <a:srgbClr val="2F5597"/>
                </a:solidFill>
                <a:latin typeface="Segoe UI" panose="020B0502040204020203" pitchFamily="34" charset="0"/>
                <a:cs typeface="Segoe UI" panose="020B0502040204020203" pitchFamily="34" charset="0"/>
              </a:rPr>
              <a:t>Tzalam</a:t>
            </a:r>
            <a:r>
              <a:rPr lang="es-MX" sz="1100" b="1" dirty="0">
                <a:solidFill>
                  <a:srgbClr val="2F5597"/>
                </a:solidFill>
                <a:latin typeface="Segoe UI" panose="020B0502040204020203" pitchFamily="34" charset="0"/>
                <a:cs typeface="Segoe UI" panose="020B0502040204020203" pitchFamily="34" charset="0"/>
              </a:rPr>
              <a:t>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050" dirty="0">
                <a:latin typeface="Segoe UI" panose="020B0502040204020203" pitchFamily="34" charset="0"/>
                <a:cs typeface="Segoe UI" panose="020B0502040204020203" pitchFamily="34" charset="0"/>
              </a:rPr>
              <a:t>integración y generación de oportunidades para  la población de forma equitativa e igualitaria,  juventud, niñez, mujeres, pueblos originarios y afrodescendientes en la región.</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2" name="Elipse 1">
            <a:extLst>
              <a:ext uri="{FF2B5EF4-FFF2-40B4-BE49-F238E27FC236}">
                <a16:creationId xmlns:a16="http://schemas.microsoft.com/office/drawing/2014/main" id="{C54EB725-0AF9-4512-B568-AB85A391EAA1}"/>
              </a:ext>
            </a:extLst>
          </p:cNvPr>
          <p:cNvSpPr/>
          <p:nvPr/>
        </p:nvSpPr>
        <p:spPr>
          <a:xfrm>
            <a:off x="668395" y="164288"/>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66715218-0FDE-4383-813C-F1B29A065F75}"/>
              </a:ext>
            </a:extLst>
          </p:cNvPr>
          <p:cNvSpPr/>
          <p:nvPr/>
        </p:nvSpPr>
        <p:spPr>
          <a:xfrm>
            <a:off x="7669890" y="105960"/>
            <a:ext cx="3195782" cy="2438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EB626628-1773-45C8-B01A-99120E1CFBCE}"/>
              </a:ext>
            </a:extLst>
          </p:cNvPr>
          <p:cNvSpPr/>
          <p:nvPr/>
        </p:nvSpPr>
        <p:spPr>
          <a:xfrm>
            <a:off x="6185634" y="160536"/>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a:extLst>
              <a:ext uri="{FF2B5EF4-FFF2-40B4-BE49-F238E27FC236}">
                <a16:creationId xmlns:a16="http://schemas.microsoft.com/office/drawing/2014/main" id="{13BF8E54-8EA4-4704-AF69-E39EE4237C92}"/>
              </a:ext>
            </a:extLst>
          </p:cNvPr>
          <p:cNvSpPr/>
          <p:nvPr/>
        </p:nvSpPr>
        <p:spPr>
          <a:xfrm>
            <a:off x="2174054" y="4422356"/>
            <a:ext cx="3195782" cy="231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Elipse 18">
            <a:extLst>
              <a:ext uri="{FF2B5EF4-FFF2-40B4-BE49-F238E27FC236}">
                <a16:creationId xmlns:a16="http://schemas.microsoft.com/office/drawing/2014/main" id="{79E9C274-090A-4D9D-93B3-07FC90799C51}"/>
              </a:ext>
            </a:extLst>
          </p:cNvPr>
          <p:cNvSpPr/>
          <p:nvPr/>
        </p:nvSpPr>
        <p:spPr>
          <a:xfrm>
            <a:off x="615092" y="5040524"/>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a:extLst>
              <a:ext uri="{FF2B5EF4-FFF2-40B4-BE49-F238E27FC236}">
                <a16:creationId xmlns:a16="http://schemas.microsoft.com/office/drawing/2014/main" id="{6664DA9F-E6F5-4F90-8C93-860B7DBDF85D}"/>
              </a:ext>
            </a:extLst>
          </p:cNvPr>
          <p:cNvSpPr/>
          <p:nvPr/>
        </p:nvSpPr>
        <p:spPr>
          <a:xfrm>
            <a:off x="7669890" y="4411021"/>
            <a:ext cx="3195782" cy="231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E3D96A77-2C92-4E8B-8071-96DBAB669DF7}"/>
              </a:ext>
            </a:extLst>
          </p:cNvPr>
          <p:cNvSpPr/>
          <p:nvPr/>
        </p:nvSpPr>
        <p:spPr>
          <a:xfrm>
            <a:off x="6180238" y="5040524"/>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6" name="Conector recto 15">
            <a:extLst>
              <a:ext uri="{FF2B5EF4-FFF2-40B4-BE49-F238E27FC236}">
                <a16:creationId xmlns:a16="http://schemas.microsoft.com/office/drawing/2014/main" id="{87B65F55-FFB9-4F1F-B8FA-C7F49E4DF1B8}"/>
              </a:ext>
            </a:extLst>
          </p:cNvPr>
          <p:cNvCxnSpPr>
            <a:cxnSpLocks/>
          </p:cNvCxnSpPr>
          <p:nvPr/>
        </p:nvCxnSpPr>
        <p:spPr>
          <a:xfrm>
            <a:off x="2834355" y="3523352"/>
            <a:ext cx="0" cy="500692"/>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43354C13-45B0-4EF3-995B-4A91D2A751CE}"/>
              </a:ext>
            </a:extLst>
          </p:cNvPr>
          <p:cNvCxnSpPr>
            <a:cxnSpLocks/>
          </p:cNvCxnSpPr>
          <p:nvPr/>
        </p:nvCxnSpPr>
        <p:spPr>
          <a:xfrm flipV="1">
            <a:off x="8001042" y="2831977"/>
            <a:ext cx="0" cy="442746"/>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AA07ED1-AAD5-4C7E-9A55-B1C60B40F48B}"/>
              </a:ext>
            </a:extLst>
          </p:cNvPr>
          <p:cNvCxnSpPr>
            <a:cxnSpLocks/>
          </p:cNvCxnSpPr>
          <p:nvPr/>
        </p:nvCxnSpPr>
        <p:spPr>
          <a:xfrm>
            <a:off x="8420056" y="3583036"/>
            <a:ext cx="0" cy="432130"/>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77D593E1-8BC3-46A6-B04E-3AB065E5069C}"/>
              </a:ext>
            </a:extLst>
          </p:cNvPr>
          <p:cNvSpPr txBox="1"/>
          <p:nvPr/>
        </p:nvSpPr>
        <p:spPr>
          <a:xfrm>
            <a:off x="7769008" y="263204"/>
            <a:ext cx="3096664" cy="1261884"/>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33" name="CuadroTexto 32">
            <a:extLst>
              <a:ext uri="{FF2B5EF4-FFF2-40B4-BE49-F238E27FC236}">
                <a16:creationId xmlns:a16="http://schemas.microsoft.com/office/drawing/2014/main" id="{2648D0B0-8C93-45CF-A1F8-6B068FEAAEA5}"/>
              </a:ext>
            </a:extLst>
          </p:cNvPr>
          <p:cNvSpPr txBox="1"/>
          <p:nvPr/>
        </p:nvSpPr>
        <p:spPr>
          <a:xfrm>
            <a:off x="2373373" y="4756784"/>
            <a:ext cx="3096664" cy="1261884"/>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34" name="CuadroTexto 33">
            <a:extLst>
              <a:ext uri="{FF2B5EF4-FFF2-40B4-BE49-F238E27FC236}">
                <a16:creationId xmlns:a16="http://schemas.microsoft.com/office/drawing/2014/main" id="{AAD77384-F245-4BD7-B789-FCE70E53FCBF}"/>
              </a:ext>
            </a:extLst>
          </p:cNvPr>
          <p:cNvSpPr txBox="1"/>
          <p:nvPr/>
        </p:nvSpPr>
        <p:spPr>
          <a:xfrm>
            <a:off x="7816773" y="4685763"/>
            <a:ext cx="3096664" cy="1261884"/>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49779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B076B332-2337-44D6-AC21-4F8FD70F0857}"/>
              </a:ext>
            </a:extLst>
          </p:cNvPr>
          <p:cNvCxnSpPr>
            <a:cxnSpLocks/>
          </p:cNvCxnSpPr>
          <p:nvPr/>
        </p:nvCxnSpPr>
        <p:spPr>
          <a:xfrm>
            <a:off x="0" y="3429000"/>
            <a:ext cx="12192000" cy="0"/>
          </a:xfrm>
          <a:prstGeom prst="line">
            <a:avLst/>
          </a:prstGeom>
          <a:ln w="254000">
            <a:solidFill>
              <a:srgbClr val="2F5597"/>
            </a:solidFill>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B8AA62A-09AE-4077-9282-D68B457FC59B}"/>
              </a:ext>
            </a:extLst>
          </p:cNvPr>
          <p:cNvSpPr txBox="1"/>
          <p:nvPr/>
        </p:nvSpPr>
        <p:spPr>
          <a:xfrm>
            <a:off x="5348432" y="3198167"/>
            <a:ext cx="1652731" cy="461665"/>
          </a:xfrm>
          <a:prstGeom prst="rect">
            <a:avLst/>
          </a:prstGeom>
          <a:noFill/>
        </p:spPr>
        <p:txBody>
          <a:bodyPr wrap="square" rtlCol="0">
            <a:spAutoFit/>
          </a:bodyPr>
          <a:lstStyle/>
          <a:p>
            <a:r>
              <a:rPr lang="es-MX" sz="2400" b="1" dirty="0">
                <a:solidFill>
                  <a:schemeClr val="bg1"/>
                </a:solidFill>
              </a:rPr>
              <a:t>Guatemala</a:t>
            </a:r>
          </a:p>
        </p:txBody>
      </p:sp>
      <p:cxnSp>
        <p:nvCxnSpPr>
          <p:cNvPr id="44" name="Conector recto 43">
            <a:extLst>
              <a:ext uri="{FF2B5EF4-FFF2-40B4-BE49-F238E27FC236}">
                <a16:creationId xmlns:a16="http://schemas.microsoft.com/office/drawing/2014/main" id="{09AB1371-73F9-40C8-8EF5-97B32FD26BB7}"/>
              </a:ext>
            </a:extLst>
          </p:cNvPr>
          <p:cNvCxnSpPr>
            <a:cxnSpLocks/>
          </p:cNvCxnSpPr>
          <p:nvPr/>
        </p:nvCxnSpPr>
        <p:spPr>
          <a:xfrm flipV="1">
            <a:off x="2477651" y="2748478"/>
            <a:ext cx="0" cy="519268"/>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54F3D4B3-3E5A-40EE-B74C-E820EB543B4D}"/>
              </a:ext>
            </a:extLst>
          </p:cNvPr>
          <p:cNvSpPr/>
          <p:nvPr/>
        </p:nvSpPr>
        <p:spPr>
          <a:xfrm>
            <a:off x="2152650" y="109712"/>
            <a:ext cx="3639929" cy="2421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EC9130FF-980D-4476-85FA-A02C1F413063}"/>
              </a:ext>
            </a:extLst>
          </p:cNvPr>
          <p:cNvSpPr txBox="1"/>
          <p:nvPr/>
        </p:nvSpPr>
        <p:spPr>
          <a:xfrm>
            <a:off x="2255557" y="258231"/>
            <a:ext cx="3434113" cy="1754326"/>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Adriana </a:t>
            </a:r>
            <a:r>
              <a:rPr lang="es-MX" sz="1100" b="1" dirty="0" err="1">
                <a:solidFill>
                  <a:srgbClr val="2F5597"/>
                </a:solidFill>
                <a:latin typeface="Segoe UI" panose="020B0502040204020203" pitchFamily="34" charset="0"/>
                <a:cs typeface="Segoe UI" panose="020B0502040204020203" pitchFamily="34" charset="0"/>
              </a:rPr>
              <a:t>Reneé</a:t>
            </a:r>
            <a:r>
              <a:rPr lang="es-MX" sz="1100" b="1" dirty="0">
                <a:solidFill>
                  <a:srgbClr val="2F5597"/>
                </a:solidFill>
                <a:latin typeface="Segoe UI" panose="020B0502040204020203" pitchFamily="34" charset="0"/>
                <a:cs typeface="Segoe UI" panose="020B0502040204020203" pitchFamily="34" charset="0"/>
              </a:rPr>
              <a:t> López Aragón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Sexualidad, cuerpo, juventud, identidad</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a:effectLst/>
                <a:latin typeface="Segoe UI" panose="020B0502040204020203" pitchFamily="34" charset="0"/>
                <a:cs typeface="Segoe UI" panose="020B0502040204020203" pitchFamily="34" charset="0"/>
              </a:rPr>
              <a:t>Adriana </a:t>
            </a:r>
            <a:r>
              <a:rPr lang="es-MX" sz="1050" b="0" i="0" dirty="0" err="1">
                <a:effectLst/>
                <a:latin typeface="Segoe UI" panose="020B0502040204020203" pitchFamily="34" charset="0"/>
                <a:cs typeface="Segoe UI" panose="020B0502040204020203" pitchFamily="34" charset="0"/>
              </a:rPr>
              <a:t>Reneé</a:t>
            </a:r>
            <a:r>
              <a:rPr lang="es-MX" sz="1050" b="0" i="0" dirty="0">
                <a:effectLst/>
                <a:latin typeface="Segoe UI" panose="020B0502040204020203" pitchFamily="34" charset="0"/>
                <a:cs typeface="Segoe UI" panose="020B0502040204020203" pitchFamily="34" charset="0"/>
              </a:rPr>
              <a:t> López Aragón. 2016. La sexualidad ¿integral? En América Latina en movimiento (revista digital).</a:t>
            </a:r>
          </a:p>
          <a:p>
            <a:endParaRPr lang="es-MX" sz="1050" dirty="0">
              <a:latin typeface="Segoe UI" panose="020B0502040204020203" pitchFamily="34" charset="0"/>
              <a:cs typeface="Segoe UI" panose="020B0502040204020203" pitchFamily="34" charset="0"/>
            </a:endParaRPr>
          </a:p>
        </p:txBody>
      </p:sp>
      <p:sp>
        <p:nvSpPr>
          <p:cNvPr id="2" name="Elipse 1">
            <a:extLst>
              <a:ext uri="{FF2B5EF4-FFF2-40B4-BE49-F238E27FC236}">
                <a16:creationId xmlns:a16="http://schemas.microsoft.com/office/drawing/2014/main" id="{C54EB725-0AF9-4512-B568-AB85A391EAA1}"/>
              </a:ext>
            </a:extLst>
          </p:cNvPr>
          <p:cNvSpPr/>
          <p:nvPr/>
        </p:nvSpPr>
        <p:spPr>
          <a:xfrm>
            <a:off x="468065" y="214920"/>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E31A56C2-D773-4AA0-AE2C-7E23CEA723DD}"/>
              </a:ext>
            </a:extLst>
          </p:cNvPr>
          <p:cNvSpPr/>
          <p:nvPr/>
        </p:nvSpPr>
        <p:spPr>
          <a:xfrm>
            <a:off x="8210702" y="288026"/>
            <a:ext cx="3646153" cy="2320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94DF6548-CF86-4EBE-B32B-668406C7639C}"/>
              </a:ext>
            </a:extLst>
          </p:cNvPr>
          <p:cNvSpPr txBox="1"/>
          <p:nvPr/>
        </p:nvSpPr>
        <p:spPr>
          <a:xfrm>
            <a:off x="8388111" y="386314"/>
            <a:ext cx="3335824" cy="2123658"/>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Ana </a:t>
            </a:r>
            <a:r>
              <a:rPr lang="es-MX" sz="1100" b="1" dirty="0" err="1">
                <a:solidFill>
                  <a:srgbClr val="2F5597"/>
                </a:solidFill>
                <a:latin typeface="Segoe UI" panose="020B0502040204020203" pitchFamily="34" charset="0"/>
                <a:cs typeface="Segoe UI" panose="020B0502040204020203" pitchFamily="34" charset="0"/>
              </a:rPr>
              <a:t>Cofiño</a:t>
            </a:r>
            <a:r>
              <a:rPr lang="es-MX" sz="1100" b="1" dirty="0">
                <a:solidFill>
                  <a:srgbClr val="2F5597"/>
                </a:solidFill>
                <a:latin typeface="Segoe UI" panose="020B0502040204020203" pitchFamily="34" charset="0"/>
                <a:cs typeface="Segoe UI" panose="020B0502040204020203" pitchFamily="34" charset="0"/>
              </a:rPr>
              <a:t> </a:t>
            </a:r>
            <a:r>
              <a:rPr lang="es-MX" sz="1100" b="1" dirty="0" err="1">
                <a:solidFill>
                  <a:srgbClr val="2F5597"/>
                </a:solidFill>
                <a:latin typeface="Segoe UI" panose="020B0502040204020203" pitchFamily="34" charset="0"/>
                <a:cs typeface="Segoe UI" panose="020B0502040204020203" pitchFamily="34" charset="0"/>
              </a:rPr>
              <a:t>Kepfer</a:t>
            </a:r>
            <a:r>
              <a:rPr lang="es-MX" sz="1100" b="1" dirty="0">
                <a:solidFill>
                  <a:srgbClr val="2F5597"/>
                </a:solidFill>
                <a:latin typeface="Segoe UI" panose="020B0502040204020203" pitchFamily="34" charset="0"/>
                <a:cs typeface="Segoe UI" panose="020B0502040204020203" pitchFamily="34" charset="0"/>
              </a:rPr>
              <a:t> (1955)</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Igualdad de género, derechos de las mujeres, mujeres indígenas</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dirty="0" err="1">
                <a:latin typeface="Segoe UI" panose="020B0502040204020203" pitchFamily="34" charset="0"/>
                <a:cs typeface="Segoe UI" panose="020B0502040204020203" pitchFamily="34" charset="0"/>
              </a:rPr>
              <a:t>Cofiño</a:t>
            </a:r>
            <a:r>
              <a:rPr lang="es-MX" sz="1100" dirty="0">
                <a:latin typeface="Segoe UI" panose="020B0502040204020203" pitchFamily="34" charset="0"/>
                <a:cs typeface="Segoe UI" panose="020B0502040204020203" pitchFamily="34" charset="0"/>
              </a:rPr>
              <a:t> </a:t>
            </a:r>
            <a:r>
              <a:rPr lang="es-MX" sz="1100" dirty="0" err="1">
                <a:latin typeface="Segoe UI" panose="020B0502040204020203" pitchFamily="34" charset="0"/>
                <a:cs typeface="Segoe UI" panose="020B0502040204020203" pitchFamily="34" charset="0"/>
              </a:rPr>
              <a:t>Kepfer</a:t>
            </a:r>
            <a:r>
              <a:rPr lang="es-MX" sz="1100" dirty="0">
                <a:latin typeface="Segoe UI" panose="020B0502040204020203" pitchFamily="34" charset="0"/>
                <a:cs typeface="Segoe UI" panose="020B0502040204020203" pitchFamily="34" charset="0"/>
              </a:rPr>
              <a:t> </a:t>
            </a:r>
            <a:r>
              <a:rPr lang="es-MX" sz="1100" dirty="0" err="1">
                <a:latin typeface="Segoe UI" panose="020B0502040204020203" pitchFamily="34" charset="0"/>
                <a:cs typeface="Segoe UI" panose="020B0502040204020203" pitchFamily="34" charset="0"/>
              </a:rPr>
              <a:t>Anamaría</a:t>
            </a:r>
            <a:r>
              <a:rPr lang="es-MX" sz="1100" dirty="0">
                <a:latin typeface="Segoe UI" panose="020B0502040204020203" pitchFamily="34" charset="0"/>
                <a:cs typeface="Segoe UI" panose="020B0502040204020203" pitchFamily="34" charset="0"/>
              </a:rPr>
              <a:t>. 2017. “Las comunistas de la década revolucionaria en Guatemala, y el órgano de prensa Mujeres de la Alianza Femenina Guatemalteca”, en Nuestra Historia. Guatemala, núm. 3, pp. 127-141.</a:t>
            </a:r>
            <a:endParaRPr lang="es-MX" sz="1050" dirty="0">
              <a:latin typeface="Segoe UI" panose="020B0502040204020203" pitchFamily="34" charset="0"/>
              <a:cs typeface="Segoe UI" panose="020B0502040204020203" pitchFamily="34" charset="0"/>
            </a:endParaRPr>
          </a:p>
        </p:txBody>
      </p:sp>
      <p:sp>
        <p:nvSpPr>
          <p:cNvPr id="14" name="Elipse 13">
            <a:extLst>
              <a:ext uri="{FF2B5EF4-FFF2-40B4-BE49-F238E27FC236}">
                <a16:creationId xmlns:a16="http://schemas.microsoft.com/office/drawing/2014/main" id="{D600EF71-5D1C-4896-8690-8BF33443A70E}"/>
              </a:ext>
            </a:extLst>
          </p:cNvPr>
          <p:cNvSpPr/>
          <p:nvPr/>
        </p:nvSpPr>
        <p:spPr>
          <a:xfrm>
            <a:off x="6703525" y="179661"/>
            <a:ext cx="1283855" cy="1283855"/>
          </a:xfrm>
          <a:prstGeom prst="ellipse">
            <a:avLst/>
          </a:prstGeom>
          <a:blipFill>
            <a:blip r:embed="rId2">
              <a:extLst>
                <a:ext uri="{837473B0-CC2E-450A-ABE3-18F120FF3D39}">
                  <a1611:picAttrSrcUrl xmlns:a1611="http://schemas.microsoft.com/office/drawing/2016/11/main" r:id="rId3"/>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14">
            <a:extLst>
              <a:ext uri="{FF2B5EF4-FFF2-40B4-BE49-F238E27FC236}">
                <a16:creationId xmlns:a16="http://schemas.microsoft.com/office/drawing/2014/main" id="{10906C34-966B-4A21-8BD9-A5060460AAFC}"/>
              </a:ext>
            </a:extLst>
          </p:cNvPr>
          <p:cNvCxnSpPr>
            <a:cxnSpLocks/>
          </p:cNvCxnSpPr>
          <p:nvPr/>
        </p:nvCxnSpPr>
        <p:spPr>
          <a:xfrm flipV="1">
            <a:off x="8375516" y="2935166"/>
            <a:ext cx="0" cy="332580"/>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F707B8DA-0131-4DCD-A055-57F2CCC0D207}"/>
              </a:ext>
            </a:extLst>
          </p:cNvPr>
          <p:cNvSpPr/>
          <p:nvPr/>
        </p:nvSpPr>
        <p:spPr>
          <a:xfrm>
            <a:off x="2152650" y="4273338"/>
            <a:ext cx="4100943" cy="234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BB1792D3-2782-438C-A206-AFE119BB2CCF}"/>
              </a:ext>
            </a:extLst>
          </p:cNvPr>
          <p:cNvSpPr txBox="1"/>
          <p:nvPr/>
        </p:nvSpPr>
        <p:spPr>
          <a:xfrm>
            <a:off x="2226542" y="4283969"/>
            <a:ext cx="3869458" cy="2239074"/>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Aura Cumes Simón (1973)</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Racismo, sexismo, igualdad, etnicidad, educación no sexista</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a:effectLst/>
                <a:latin typeface="Segoe UI" panose="020B0502040204020203" pitchFamily="34" charset="0"/>
                <a:cs typeface="Segoe UI" panose="020B0502040204020203" pitchFamily="34" charset="0"/>
              </a:rPr>
              <a:t>Bastos, Santiago y Cumes, Aura (</a:t>
            </a:r>
            <a:r>
              <a:rPr lang="es-MX" sz="1050" b="0" i="0" dirty="0" err="1">
                <a:effectLst/>
                <a:latin typeface="Segoe UI" panose="020B0502040204020203" pitchFamily="34" charset="0"/>
                <a:cs typeface="Segoe UI" panose="020B0502040204020203" pitchFamily="34" charset="0"/>
              </a:rPr>
              <a:t>coord</a:t>
            </a:r>
            <a:r>
              <a:rPr lang="es-MX" sz="1050" b="0" i="0" dirty="0">
                <a:effectLst/>
                <a:latin typeface="Segoe UI" panose="020B0502040204020203" pitchFamily="34" charset="0"/>
                <a:cs typeface="Segoe UI" panose="020B0502040204020203" pitchFamily="34" charset="0"/>
              </a:rPr>
              <a:t>). 2007. </a:t>
            </a:r>
            <a:r>
              <a:rPr lang="es-MX" sz="1050" b="0" i="0" dirty="0" err="1">
                <a:effectLst/>
                <a:latin typeface="Segoe UI" panose="020B0502040204020203" pitchFamily="34" charset="0"/>
                <a:cs typeface="Segoe UI" panose="020B0502040204020203" pitchFamily="34" charset="0"/>
              </a:rPr>
              <a:t>Mayanización</a:t>
            </a:r>
            <a:r>
              <a:rPr lang="es-MX" sz="1050" b="0" i="0" dirty="0">
                <a:effectLst/>
                <a:latin typeface="Segoe UI" panose="020B0502040204020203" pitchFamily="34" charset="0"/>
                <a:cs typeface="Segoe UI" panose="020B0502040204020203" pitchFamily="34" charset="0"/>
              </a:rPr>
              <a:t> y vida cotidiana. La ideología multicultural en la sociedad guatemalteca. Guatemala, FLACSO/ CIRMA/</a:t>
            </a:r>
            <a:r>
              <a:rPr lang="es-MX" sz="1050" b="0" i="0" dirty="0" err="1">
                <a:effectLst/>
                <a:latin typeface="Segoe UI" panose="020B0502040204020203" pitchFamily="34" charset="0"/>
                <a:cs typeface="Segoe UI" panose="020B0502040204020203" pitchFamily="34" charset="0"/>
              </a:rPr>
              <a:t>CHOlSAMAJ</a:t>
            </a:r>
            <a:r>
              <a:rPr lang="es-MX" sz="1050" b="0" i="0" dirty="0">
                <a:effectLst/>
                <a:latin typeface="Segoe UI" panose="020B0502040204020203" pitchFamily="34" charset="0"/>
                <a:cs typeface="Segoe UI" panose="020B0502040204020203" pitchFamily="34" charset="0"/>
              </a:rPr>
              <a:t>, vol. 3</a:t>
            </a:r>
          </a:p>
          <a:p>
            <a:r>
              <a:rPr lang="es-MX" sz="1050" dirty="0">
                <a:solidFill>
                  <a:srgbClr val="FF0000"/>
                </a:solidFill>
                <a:latin typeface="Segoe UI" panose="020B0502040204020203" pitchFamily="34" charset="0"/>
                <a:cs typeface="Segoe UI" panose="020B0502040204020203" pitchFamily="34" charset="0"/>
              </a:rPr>
              <a:t>Secretariado, trabajo social, antropología</a:t>
            </a:r>
          </a:p>
          <a:p>
            <a:r>
              <a:rPr lang="es-MX" sz="1050" b="0" i="0" dirty="0">
                <a:solidFill>
                  <a:srgbClr val="FF0000"/>
                </a:solidFill>
                <a:effectLst/>
                <a:latin typeface="Lato" panose="020F0502020204030203" pitchFamily="34" charset="0"/>
              </a:rPr>
              <a:t>“yo no me quiero subordinar en ningún momento bajo la epistemología feminista como única forma de existencia- asegura”.</a:t>
            </a:r>
            <a:endParaRPr lang="es-MX" sz="1050" dirty="0">
              <a:solidFill>
                <a:srgbClr val="FF0000"/>
              </a:solidFill>
              <a:latin typeface="Segoe UI" panose="020B0502040204020203" pitchFamily="34" charset="0"/>
              <a:cs typeface="Segoe UI" panose="020B0502040204020203" pitchFamily="34" charset="0"/>
            </a:endParaRPr>
          </a:p>
        </p:txBody>
      </p:sp>
      <p:sp>
        <p:nvSpPr>
          <p:cNvPr id="18" name="Elipse 17">
            <a:extLst>
              <a:ext uri="{FF2B5EF4-FFF2-40B4-BE49-F238E27FC236}">
                <a16:creationId xmlns:a16="http://schemas.microsoft.com/office/drawing/2014/main" id="{CB50EEBE-26A0-4AAB-92D8-AA88CB723421}"/>
              </a:ext>
            </a:extLst>
          </p:cNvPr>
          <p:cNvSpPr/>
          <p:nvPr/>
        </p:nvSpPr>
        <p:spPr>
          <a:xfrm>
            <a:off x="468064" y="4510340"/>
            <a:ext cx="1283855" cy="1283855"/>
          </a:xfrm>
          <a:prstGeom prst="ellipse">
            <a:avLst/>
          </a:prstGeom>
          <a:blipFill>
            <a:blip r:embed="rId4">
              <a:extLst>
                <a:ext uri="{837473B0-CC2E-450A-ABE3-18F120FF3D39}">
                  <a1611:picAttrSrcUrl xmlns:a1611="http://schemas.microsoft.com/office/drawing/2016/11/main" r:id="rId5"/>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9" name="Conector recto 18">
            <a:extLst>
              <a:ext uri="{FF2B5EF4-FFF2-40B4-BE49-F238E27FC236}">
                <a16:creationId xmlns:a16="http://schemas.microsoft.com/office/drawing/2014/main" id="{6089A791-CCE3-4B00-9CB2-5712278856C7}"/>
              </a:ext>
            </a:extLst>
          </p:cNvPr>
          <p:cNvCxnSpPr>
            <a:cxnSpLocks/>
          </p:cNvCxnSpPr>
          <p:nvPr/>
        </p:nvCxnSpPr>
        <p:spPr>
          <a:xfrm>
            <a:off x="2275331" y="3429000"/>
            <a:ext cx="0" cy="600572"/>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D57D91F8-9ADA-48F5-97E1-8E2F0D6B3A1D}"/>
              </a:ext>
            </a:extLst>
          </p:cNvPr>
          <p:cNvSpPr/>
          <p:nvPr/>
        </p:nvSpPr>
        <p:spPr>
          <a:xfrm>
            <a:off x="8167162" y="4249741"/>
            <a:ext cx="3596591" cy="2172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4962D3EF-89BB-4200-A7C0-12864770649A}"/>
              </a:ext>
            </a:extLst>
          </p:cNvPr>
          <p:cNvSpPr txBox="1"/>
          <p:nvPr/>
        </p:nvSpPr>
        <p:spPr>
          <a:xfrm>
            <a:off x="8241125" y="4362516"/>
            <a:ext cx="3346556" cy="1946687"/>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Alba Cecilia Mérida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Mujeres, derechos políticos, organizaciones de mujeres, derechos humanos, violencia</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dirty="0">
                <a:latin typeface="Segoe UI" panose="020B0502040204020203" pitchFamily="34" charset="0"/>
                <a:cs typeface="Segoe UI" panose="020B0502040204020203" pitchFamily="34" charset="0"/>
              </a:rPr>
              <a:t>Mérida, Alba Cecilia. 2019. La violencia patriarcal en Guatemala, en  </a:t>
            </a:r>
            <a:r>
              <a:rPr lang="es-MX" sz="1100" dirty="0" err="1">
                <a:latin typeface="Segoe UI" panose="020B0502040204020203" pitchFamily="34" charset="0"/>
                <a:cs typeface="Segoe UI" panose="020B0502040204020203" pitchFamily="34" charset="0"/>
              </a:rPr>
              <a:t>Entremundos</a:t>
            </a:r>
            <a:r>
              <a:rPr lang="es-MX" sz="1100" dirty="0">
                <a:latin typeface="Segoe UI" panose="020B0502040204020203" pitchFamily="34" charset="0"/>
                <a:cs typeface="Segoe UI" panose="020B0502040204020203" pitchFamily="34" charset="0"/>
              </a:rPr>
              <a:t>. Guatemala, núm. 109, noviembre-diciembre, pp. 4-7.</a:t>
            </a:r>
          </a:p>
          <a:p>
            <a:endParaRPr lang="es-MX" sz="1050" dirty="0">
              <a:latin typeface="Segoe UI" panose="020B0502040204020203" pitchFamily="34" charset="0"/>
              <a:cs typeface="Segoe UI" panose="020B0502040204020203" pitchFamily="34" charset="0"/>
            </a:endParaRPr>
          </a:p>
        </p:txBody>
      </p:sp>
      <p:sp>
        <p:nvSpPr>
          <p:cNvPr id="22" name="Elipse 21">
            <a:extLst>
              <a:ext uri="{FF2B5EF4-FFF2-40B4-BE49-F238E27FC236}">
                <a16:creationId xmlns:a16="http://schemas.microsoft.com/office/drawing/2014/main" id="{1B41F7CB-DC7D-4AE1-8B86-AE051E54B947}"/>
              </a:ext>
            </a:extLst>
          </p:cNvPr>
          <p:cNvSpPr/>
          <p:nvPr/>
        </p:nvSpPr>
        <p:spPr>
          <a:xfrm>
            <a:off x="6703524" y="4327235"/>
            <a:ext cx="1283855" cy="1283855"/>
          </a:xfrm>
          <a:prstGeom prst="ellipse">
            <a:avLst/>
          </a:prstGeom>
          <a:blipFill>
            <a:blip r:embed="rId6">
              <a:extLst>
                <a:ext uri="{837473B0-CC2E-450A-ABE3-18F120FF3D39}">
                  <a1611:picAttrSrcUrl xmlns:a1611="http://schemas.microsoft.com/office/drawing/2016/11/main" r:id="rId7"/>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3" name="Conector recto 22">
            <a:extLst>
              <a:ext uri="{FF2B5EF4-FFF2-40B4-BE49-F238E27FC236}">
                <a16:creationId xmlns:a16="http://schemas.microsoft.com/office/drawing/2014/main" id="{1BB7C1D5-8080-4AAB-89BD-3312457B92AB}"/>
              </a:ext>
            </a:extLst>
          </p:cNvPr>
          <p:cNvCxnSpPr>
            <a:cxnSpLocks/>
          </p:cNvCxnSpPr>
          <p:nvPr/>
        </p:nvCxnSpPr>
        <p:spPr>
          <a:xfrm>
            <a:off x="8375516" y="3563061"/>
            <a:ext cx="0" cy="452105"/>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852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B076B332-2337-44D6-AC21-4F8FD70F0857}"/>
              </a:ext>
            </a:extLst>
          </p:cNvPr>
          <p:cNvCxnSpPr>
            <a:cxnSpLocks/>
          </p:cNvCxnSpPr>
          <p:nvPr/>
        </p:nvCxnSpPr>
        <p:spPr>
          <a:xfrm>
            <a:off x="0" y="3429000"/>
            <a:ext cx="12192000" cy="0"/>
          </a:xfrm>
          <a:prstGeom prst="line">
            <a:avLst/>
          </a:prstGeom>
          <a:ln w="254000">
            <a:solidFill>
              <a:srgbClr val="2F5597"/>
            </a:solidFill>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B8AA62A-09AE-4077-9282-D68B457FC59B}"/>
              </a:ext>
            </a:extLst>
          </p:cNvPr>
          <p:cNvSpPr txBox="1"/>
          <p:nvPr/>
        </p:nvSpPr>
        <p:spPr>
          <a:xfrm>
            <a:off x="5505450" y="3184312"/>
            <a:ext cx="1726623" cy="461665"/>
          </a:xfrm>
          <a:prstGeom prst="rect">
            <a:avLst/>
          </a:prstGeom>
          <a:noFill/>
        </p:spPr>
        <p:txBody>
          <a:bodyPr wrap="square" rtlCol="0">
            <a:spAutoFit/>
          </a:bodyPr>
          <a:lstStyle/>
          <a:p>
            <a:r>
              <a:rPr lang="es-MX" sz="2400" b="1" dirty="0">
                <a:solidFill>
                  <a:schemeClr val="bg1"/>
                </a:solidFill>
              </a:rPr>
              <a:t>Guatemala</a:t>
            </a:r>
          </a:p>
        </p:txBody>
      </p:sp>
      <p:cxnSp>
        <p:nvCxnSpPr>
          <p:cNvPr id="44" name="Conector recto 43">
            <a:extLst>
              <a:ext uri="{FF2B5EF4-FFF2-40B4-BE49-F238E27FC236}">
                <a16:creationId xmlns:a16="http://schemas.microsoft.com/office/drawing/2014/main" id="{09AB1371-73F9-40C8-8EF5-97B32FD26BB7}"/>
              </a:ext>
            </a:extLst>
          </p:cNvPr>
          <p:cNvCxnSpPr>
            <a:cxnSpLocks/>
          </p:cNvCxnSpPr>
          <p:nvPr/>
        </p:nvCxnSpPr>
        <p:spPr>
          <a:xfrm flipV="1">
            <a:off x="2504285" y="2823099"/>
            <a:ext cx="0" cy="467401"/>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54F3D4B3-3E5A-40EE-B74C-E820EB543B4D}"/>
              </a:ext>
            </a:extLst>
          </p:cNvPr>
          <p:cNvSpPr/>
          <p:nvPr/>
        </p:nvSpPr>
        <p:spPr>
          <a:xfrm>
            <a:off x="2142510" y="277631"/>
            <a:ext cx="3582324" cy="234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EC9130FF-980D-4476-85FA-A02C1F413063}"/>
              </a:ext>
            </a:extLst>
          </p:cNvPr>
          <p:cNvSpPr txBox="1"/>
          <p:nvPr/>
        </p:nvSpPr>
        <p:spPr>
          <a:xfrm>
            <a:off x="2195411" y="361752"/>
            <a:ext cx="3406399" cy="2254463"/>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Dorotea Antonia Gómez Grijalva (1976)</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050" b="0" i="0" dirty="0">
                <a:solidFill>
                  <a:srgbClr val="3A3A3A"/>
                </a:solidFill>
                <a:effectLst/>
                <a:latin typeface="Segoe UI" panose="020B0502040204020203" pitchFamily="34" charset="0"/>
                <a:cs typeface="Segoe UI" panose="020B0502040204020203" pitchFamily="34" charset="0"/>
              </a:rPr>
              <a:t>Acceso a la tierra, participación política, participación ciudadana, raza, </a:t>
            </a:r>
            <a:r>
              <a:rPr lang="es-MX" sz="1050" dirty="0">
                <a:solidFill>
                  <a:srgbClr val="3A3A3A"/>
                </a:solidFill>
                <a:latin typeface="Segoe UI" panose="020B0502040204020203" pitchFamily="34" charset="0"/>
                <a:cs typeface="Segoe UI" panose="020B0502040204020203" pitchFamily="34" charset="0"/>
              </a:rPr>
              <a:t>clase, género</a:t>
            </a:r>
            <a:r>
              <a:rPr lang="es-MX" sz="1050" b="0" i="0" dirty="0">
                <a:solidFill>
                  <a:srgbClr val="3A3A3A"/>
                </a:solidFill>
                <a:effectLst/>
                <a:latin typeface="Segoe UI" panose="020B0502040204020203" pitchFamily="34" charset="0"/>
                <a:cs typeface="Segoe UI" panose="020B0502040204020203" pitchFamily="34" charset="0"/>
              </a:rPr>
              <a:t>,  cuerpo como territorio, mujeres.</a:t>
            </a:r>
            <a:endParaRPr lang="es-MX" sz="1050" dirty="0">
              <a:latin typeface="Segoe UI" panose="020B0502040204020203" pitchFamily="34" charset="0"/>
              <a:cs typeface="Segoe UI" panose="020B0502040204020203" pitchFamily="34" charset="0"/>
            </a:endParaRP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dirty="0">
                <a:latin typeface="Segoe UI" panose="020B0502040204020203" pitchFamily="34" charset="0"/>
                <a:cs typeface="Segoe UI" panose="020B0502040204020203" pitchFamily="34" charset="0"/>
              </a:rPr>
              <a:t>Gómez Grijalva, Dorotea, 2012.  Mi cuerpo es un territorio político. Guatemala, Brecha Lésbica 2012. (Voces descolonizadoras, cuaderno 1).</a:t>
            </a:r>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a:p>
            <a:r>
              <a:rPr lang="es-MX" sz="1050" dirty="0">
                <a:latin typeface="Segoe UI" panose="020B0502040204020203" pitchFamily="34" charset="0"/>
                <a:cs typeface="Segoe UI" panose="020B0502040204020203" pitchFamily="34" charset="0"/>
              </a:rPr>
              <a:t>Trabajadora social -Antropóloga</a:t>
            </a:r>
          </a:p>
        </p:txBody>
      </p:sp>
      <p:sp>
        <p:nvSpPr>
          <p:cNvPr id="12" name="Rectángulo 11">
            <a:extLst>
              <a:ext uri="{FF2B5EF4-FFF2-40B4-BE49-F238E27FC236}">
                <a16:creationId xmlns:a16="http://schemas.microsoft.com/office/drawing/2014/main" id="{E31A56C2-D773-4AA0-AE2C-7E23CEA723DD}"/>
              </a:ext>
            </a:extLst>
          </p:cNvPr>
          <p:cNvSpPr/>
          <p:nvPr/>
        </p:nvSpPr>
        <p:spPr>
          <a:xfrm>
            <a:off x="8204319" y="215012"/>
            <a:ext cx="3516623" cy="2420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94DF6548-CF86-4EBE-B32B-668406C7639C}"/>
              </a:ext>
            </a:extLst>
          </p:cNvPr>
          <p:cNvSpPr txBox="1"/>
          <p:nvPr/>
        </p:nvSpPr>
        <p:spPr>
          <a:xfrm>
            <a:off x="8334017" y="247606"/>
            <a:ext cx="3325144" cy="2277547"/>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Emma Delfina </a:t>
            </a:r>
            <a:r>
              <a:rPr lang="es-MX" sz="1100" b="1" dirty="0" err="1">
                <a:solidFill>
                  <a:srgbClr val="2F5597"/>
                </a:solidFill>
                <a:latin typeface="Segoe UI" panose="020B0502040204020203" pitchFamily="34" charset="0"/>
                <a:cs typeface="Segoe UI" panose="020B0502040204020203" pitchFamily="34" charset="0"/>
              </a:rPr>
              <a:t>Chirix</a:t>
            </a:r>
            <a:r>
              <a:rPr lang="es-MX" sz="1100" b="1" dirty="0">
                <a:solidFill>
                  <a:srgbClr val="2F5597"/>
                </a:solidFill>
                <a:latin typeface="Segoe UI" panose="020B0502040204020203" pitchFamily="34" charset="0"/>
                <a:cs typeface="Segoe UI" panose="020B0502040204020203" pitchFamily="34" charset="0"/>
              </a:rPr>
              <a:t> García (</a:t>
            </a:r>
            <a:r>
              <a:rPr lang="es-MX" sz="1100" b="1" dirty="0">
                <a:solidFill>
                  <a:srgbClr val="FF0000"/>
                </a:solidFill>
                <a:latin typeface="Segoe UI" panose="020B0502040204020203" pitchFamily="34" charset="0"/>
                <a:cs typeface="Segoe UI" panose="020B0502040204020203" pitchFamily="34" charset="0"/>
              </a:rPr>
              <a:t>1961</a:t>
            </a:r>
            <a:r>
              <a:rPr lang="es-MX" sz="1100" b="1" dirty="0">
                <a:solidFill>
                  <a:srgbClr val="2F5597"/>
                </a:solidFill>
                <a:latin typeface="Segoe UI" panose="020B0502040204020203" pitchFamily="34" charset="0"/>
                <a:cs typeface="Segoe UI" panose="020B0502040204020203" pitchFamily="34" charset="0"/>
              </a:rPr>
              <a:t>)</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Racismo, sexismo, clasismo, cuerpo, mujeres indígenas.</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dirty="0" err="1">
                <a:latin typeface="Segoe UI" panose="020B0502040204020203" pitchFamily="34" charset="0"/>
                <a:cs typeface="Segoe UI" panose="020B0502040204020203" pitchFamily="34" charset="0"/>
              </a:rPr>
              <a:t>Chirix</a:t>
            </a:r>
            <a:r>
              <a:rPr lang="es-MX" sz="1100" dirty="0">
                <a:latin typeface="Segoe UI" panose="020B0502040204020203" pitchFamily="34" charset="0"/>
                <a:cs typeface="Segoe UI" panose="020B0502040204020203" pitchFamily="34" charset="0"/>
              </a:rPr>
              <a:t> García, Emma Delfina. 2021. Cuerpos, sexualidad y pensamiento maya. México, Librería La Cosecha.</a:t>
            </a:r>
          </a:p>
          <a:p>
            <a:endParaRPr lang="es-MX" sz="1100" dirty="0">
              <a:latin typeface="Segoe UI" panose="020B0502040204020203" pitchFamily="34" charset="0"/>
              <a:cs typeface="Segoe UI" panose="020B0502040204020203" pitchFamily="34" charset="0"/>
            </a:endParaRPr>
          </a:p>
          <a:p>
            <a:r>
              <a:rPr lang="es-MX" sz="1050" b="0" i="0" dirty="0">
                <a:solidFill>
                  <a:srgbClr val="000000"/>
                </a:solidFill>
                <a:effectLst/>
                <a:latin typeface="Segoe UI" panose="020B0502040204020203" pitchFamily="34" charset="0"/>
                <a:cs typeface="Segoe UI" panose="020B0502040204020203" pitchFamily="34" charset="0"/>
              </a:rPr>
              <a:t>maestra, enfermera, socióloga y catedrática maya cakchiquel, maestría y doctorado en antropología.</a:t>
            </a:r>
            <a:endParaRPr lang="es-MX" sz="1050" dirty="0">
              <a:latin typeface="Segoe UI" panose="020B0502040204020203" pitchFamily="34" charset="0"/>
              <a:cs typeface="Segoe UI" panose="020B0502040204020203" pitchFamily="34" charset="0"/>
            </a:endParaRPr>
          </a:p>
        </p:txBody>
      </p:sp>
      <p:sp>
        <p:nvSpPr>
          <p:cNvPr id="14" name="Elipse 13">
            <a:extLst>
              <a:ext uri="{FF2B5EF4-FFF2-40B4-BE49-F238E27FC236}">
                <a16:creationId xmlns:a16="http://schemas.microsoft.com/office/drawing/2014/main" id="{D600EF71-5D1C-4896-8690-8BF33443A70E}"/>
              </a:ext>
            </a:extLst>
          </p:cNvPr>
          <p:cNvSpPr/>
          <p:nvPr/>
        </p:nvSpPr>
        <p:spPr>
          <a:xfrm>
            <a:off x="6637667" y="247606"/>
            <a:ext cx="1283855" cy="1285200"/>
          </a:xfrm>
          <a:prstGeom prst="ellipse">
            <a:avLst/>
          </a:prstGeom>
          <a:blipFill dpi="0" rotWithShape="1">
            <a:blip r:embed="rId2">
              <a:extLst>
                <a:ext uri="{BEBA8EAE-BF5A-486C-A8C5-ECC9F3942E4B}">
                  <a14:imgProps xmlns:a14="http://schemas.microsoft.com/office/drawing/2010/main">
                    <a14:imgLayer r:embed="rId3">
                      <a14:imgEffect>
                        <a14:sharpenSoften amount="50000"/>
                      </a14:imgEffect>
                    </a14:imgLayer>
                  </a14:imgProps>
                </a:ext>
                <a:ext uri="{837473B0-CC2E-450A-ABE3-18F120FF3D39}">
                  <a1611:picAttrSrcUrl xmlns:a1611="http://schemas.microsoft.com/office/drawing/2016/11/main" r:id="rId4"/>
                </a:ext>
              </a:extLst>
            </a:blip>
            <a:srcRect/>
            <a:stretch>
              <a:fillRect l="1169" r="-18939"/>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14">
            <a:extLst>
              <a:ext uri="{FF2B5EF4-FFF2-40B4-BE49-F238E27FC236}">
                <a16:creationId xmlns:a16="http://schemas.microsoft.com/office/drawing/2014/main" id="{10906C34-966B-4A21-8BD9-A5060460AAFC}"/>
              </a:ext>
            </a:extLst>
          </p:cNvPr>
          <p:cNvCxnSpPr>
            <a:cxnSpLocks/>
          </p:cNvCxnSpPr>
          <p:nvPr/>
        </p:nvCxnSpPr>
        <p:spPr>
          <a:xfrm flipV="1">
            <a:off x="8319903" y="2823099"/>
            <a:ext cx="0" cy="465198"/>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F707B8DA-0131-4DCD-A055-57F2CCC0D207}"/>
              </a:ext>
            </a:extLst>
          </p:cNvPr>
          <p:cNvSpPr/>
          <p:nvPr/>
        </p:nvSpPr>
        <p:spPr>
          <a:xfrm>
            <a:off x="2152651" y="4337114"/>
            <a:ext cx="3582324" cy="227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BB1792D3-2782-438C-A206-AFE119BB2CCF}"/>
              </a:ext>
            </a:extLst>
          </p:cNvPr>
          <p:cNvSpPr txBox="1"/>
          <p:nvPr/>
        </p:nvSpPr>
        <p:spPr>
          <a:xfrm>
            <a:off x="2258023" y="4435229"/>
            <a:ext cx="3343787" cy="2108269"/>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Irma Alicia Velásquez </a:t>
            </a:r>
            <a:r>
              <a:rPr lang="es-MX" sz="1100" b="1" dirty="0" err="1">
                <a:solidFill>
                  <a:srgbClr val="2F5597"/>
                </a:solidFill>
                <a:latin typeface="Segoe UI" panose="020B0502040204020203" pitchFamily="34" charset="0"/>
                <a:cs typeface="Segoe UI" panose="020B0502040204020203" pitchFamily="34" charset="0"/>
              </a:rPr>
              <a:t>Nimatuj</a:t>
            </a:r>
            <a:r>
              <a:rPr lang="es-MX" sz="1100" b="1" dirty="0">
                <a:solidFill>
                  <a:srgbClr val="2F5597"/>
                </a:solidFill>
                <a:latin typeface="Segoe UI" panose="020B0502040204020203" pitchFamily="34" charset="0"/>
                <a:cs typeface="Segoe UI" panose="020B0502040204020203" pitchFamily="34" charset="0"/>
              </a:rPr>
              <a:t> (1965)</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Racismo, violencia sexual, pueblos indígenas,</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dirty="0">
                <a:latin typeface="Segoe UI" panose="020B0502040204020203" pitchFamily="34" charset="0"/>
                <a:cs typeface="Segoe UI" panose="020B0502040204020203" pitchFamily="34" charset="0"/>
              </a:rPr>
              <a:t>La justicia nunca estuvo de nuestro lado”: Peritaje cultural sobre conflicto armado y violencia sexual en el caso </a:t>
            </a:r>
            <a:r>
              <a:rPr lang="es-MX" sz="1100" dirty="0" err="1">
                <a:latin typeface="Segoe UI" panose="020B0502040204020203" pitchFamily="34" charset="0"/>
                <a:cs typeface="Segoe UI" panose="020B0502040204020203" pitchFamily="34" charset="0"/>
              </a:rPr>
              <a:t>Sepur</a:t>
            </a:r>
            <a:r>
              <a:rPr lang="es-MX" sz="1100" dirty="0">
                <a:latin typeface="Segoe UI" panose="020B0502040204020203" pitchFamily="34" charset="0"/>
                <a:cs typeface="Segoe UI" panose="020B0502040204020203" pitchFamily="34" charset="0"/>
              </a:rPr>
              <a:t> Zarco, Guatemala. Bilbao, Universidad del País Vasco/</a:t>
            </a:r>
            <a:r>
              <a:rPr lang="es-MX" sz="1100" dirty="0" err="1">
                <a:latin typeface="Segoe UI" panose="020B0502040204020203" pitchFamily="34" charset="0"/>
                <a:cs typeface="Segoe UI" panose="020B0502040204020203" pitchFamily="34" charset="0"/>
              </a:rPr>
              <a:t>Hegoa</a:t>
            </a:r>
            <a:r>
              <a:rPr lang="es-MX" sz="1100" dirty="0">
                <a:latin typeface="Segoe UI" panose="020B0502040204020203" pitchFamily="34" charset="0"/>
                <a:cs typeface="Segoe UI" panose="020B0502040204020203" pitchFamily="34" charset="0"/>
              </a:rPr>
              <a:t>.</a:t>
            </a:r>
          </a:p>
          <a:p>
            <a:pPr algn="just"/>
            <a:endParaRPr lang="es-MX" sz="1050" b="0" i="0" dirty="0">
              <a:effectLst/>
              <a:latin typeface="Segoe UI" panose="020B0502040204020203" pitchFamily="34" charset="0"/>
              <a:cs typeface="Segoe UI" panose="020B0502040204020203" pitchFamily="34" charset="0"/>
            </a:endParaRPr>
          </a:p>
          <a:p>
            <a:r>
              <a:rPr lang="es-MX" sz="1050" dirty="0">
                <a:latin typeface="Segoe UI" panose="020B0502040204020203" pitchFamily="34" charset="0"/>
                <a:cs typeface="Segoe UI" panose="020B0502040204020203" pitchFamily="34" charset="0"/>
              </a:rPr>
              <a:t>Periodista- antropóloga</a:t>
            </a:r>
          </a:p>
        </p:txBody>
      </p:sp>
      <p:sp>
        <p:nvSpPr>
          <p:cNvPr id="18" name="Elipse 17">
            <a:extLst>
              <a:ext uri="{FF2B5EF4-FFF2-40B4-BE49-F238E27FC236}">
                <a16:creationId xmlns:a16="http://schemas.microsoft.com/office/drawing/2014/main" id="{CB50EEBE-26A0-4AAB-92D8-AA88CB723421}"/>
              </a:ext>
            </a:extLst>
          </p:cNvPr>
          <p:cNvSpPr>
            <a:spLocks/>
          </p:cNvSpPr>
          <p:nvPr/>
        </p:nvSpPr>
        <p:spPr>
          <a:xfrm>
            <a:off x="623095" y="4399347"/>
            <a:ext cx="1283855" cy="1283855"/>
          </a:xfrm>
          <a:prstGeom prst="ellipse">
            <a:avLst/>
          </a:prstGeom>
          <a:blipFill>
            <a:blip r:embed="rId5">
              <a:extLst>
                <a:ext uri="{837473B0-CC2E-450A-ABE3-18F120FF3D39}">
                  <a1611:picAttrSrcUrl xmlns:a1611="http://schemas.microsoft.com/office/drawing/2016/11/main" r:id="rId6"/>
                </a:ext>
              </a:extLst>
            </a:blip>
            <a:stretch>
              <a:fillRect l="-13706" r="1544"/>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9" name="Conector recto 18">
            <a:extLst>
              <a:ext uri="{FF2B5EF4-FFF2-40B4-BE49-F238E27FC236}">
                <a16:creationId xmlns:a16="http://schemas.microsoft.com/office/drawing/2014/main" id="{6089A791-CCE3-4B00-9CB2-5712278856C7}"/>
              </a:ext>
            </a:extLst>
          </p:cNvPr>
          <p:cNvCxnSpPr>
            <a:cxnSpLocks/>
          </p:cNvCxnSpPr>
          <p:nvPr/>
        </p:nvCxnSpPr>
        <p:spPr>
          <a:xfrm>
            <a:off x="2268919" y="3527166"/>
            <a:ext cx="0" cy="570916"/>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D57D91F8-9ADA-48F5-97E1-8E2F0D6B3A1D}"/>
              </a:ext>
            </a:extLst>
          </p:cNvPr>
          <p:cNvSpPr/>
          <p:nvPr/>
        </p:nvSpPr>
        <p:spPr>
          <a:xfrm>
            <a:off x="8052048" y="4247983"/>
            <a:ext cx="3955407" cy="2448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4962D3EF-89BB-4200-A7C0-12864770649A}"/>
              </a:ext>
            </a:extLst>
          </p:cNvPr>
          <p:cNvSpPr txBox="1"/>
          <p:nvPr/>
        </p:nvSpPr>
        <p:spPr>
          <a:xfrm>
            <a:off x="8204319" y="4325659"/>
            <a:ext cx="3731357" cy="2616101"/>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María José Aldana Asturias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Educación sexual, sexualidad, mujeres adolescentes indígenas</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dirty="0">
                <a:latin typeface="Segoe UI" panose="020B0502040204020203" pitchFamily="34" charset="0"/>
                <a:cs typeface="Segoe UI" panose="020B0502040204020203" pitchFamily="34" charset="0"/>
              </a:rPr>
              <a:t>Miranda García, Gabriela, Orellana Cardona, Paula,; Aldana Asturias, José María </a:t>
            </a:r>
            <a:r>
              <a:rPr lang="es-MX" sz="1100" dirty="0" err="1">
                <a:latin typeface="Segoe UI" panose="020B0502040204020203" pitchFamily="34" charset="0"/>
                <a:cs typeface="Segoe UI" panose="020B0502040204020203" pitchFamily="34" charset="0"/>
              </a:rPr>
              <a:t>et.al</a:t>
            </a:r>
            <a:r>
              <a:rPr lang="es-MX" sz="1100" dirty="0">
                <a:latin typeface="Segoe UI" panose="020B0502040204020203" pitchFamily="34" charset="0"/>
                <a:cs typeface="Segoe UI" panose="020B0502040204020203" pitchFamily="34" charset="0"/>
              </a:rPr>
              <a:t>. El no como posibilidad de autonomía y sanación. Guatemala, Plaza Pública. . Se puede consultar en: https://www.plazapublica.com.gt/content/el-no-como-posibilidad-de-autonomia-y-sanacion</a:t>
            </a:r>
          </a:p>
          <a:p>
            <a:pPr algn="just"/>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22" name="Elipse 21">
            <a:extLst>
              <a:ext uri="{FF2B5EF4-FFF2-40B4-BE49-F238E27FC236}">
                <a16:creationId xmlns:a16="http://schemas.microsoft.com/office/drawing/2014/main" id="{1B41F7CB-DC7D-4AE1-8B86-AE051E54B947}"/>
              </a:ext>
            </a:extLst>
          </p:cNvPr>
          <p:cNvSpPr/>
          <p:nvPr/>
        </p:nvSpPr>
        <p:spPr>
          <a:xfrm>
            <a:off x="6624000" y="4325659"/>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3" name="Conector recto 22">
            <a:extLst>
              <a:ext uri="{FF2B5EF4-FFF2-40B4-BE49-F238E27FC236}">
                <a16:creationId xmlns:a16="http://schemas.microsoft.com/office/drawing/2014/main" id="{1BB7C1D5-8080-4AAB-89BD-3312457B92AB}"/>
              </a:ext>
            </a:extLst>
          </p:cNvPr>
          <p:cNvCxnSpPr>
            <a:cxnSpLocks/>
          </p:cNvCxnSpPr>
          <p:nvPr/>
        </p:nvCxnSpPr>
        <p:spPr>
          <a:xfrm>
            <a:off x="8240258" y="3563061"/>
            <a:ext cx="0" cy="452105"/>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24" name="Elipse 23">
            <a:extLst>
              <a:ext uri="{FF2B5EF4-FFF2-40B4-BE49-F238E27FC236}">
                <a16:creationId xmlns:a16="http://schemas.microsoft.com/office/drawing/2014/main" id="{35E6B704-C665-4D71-B1C4-CEA484B5925E}"/>
              </a:ext>
            </a:extLst>
          </p:cNvPr>
          <p:cNvSpPr/>
          <p:nvPr/>
        </p:nvSpPr>
        <p:spPr>
          <a:xfrm>
            <a:off x="589133" y="238448"/>
            <a:ext cx="1283855" cy="1283855"/>
          </a:xfrm>
          <a:prstGeom prst="ellipse">
            <a:avLst/>
          </a:prstGeom>
          <a:blipFill dpi="0" rotWithShape="1">
            <a:blip r:embed="rId7">
              <a:extLst>
                <a:ext uri="{837473B0-CC2E-450A-ABE3-18F120FF3D39}">
                  <a1611:picAttrSrcUrl xmlns:a1611="http://schemas.microsoft.com/office/drawing/2016/11/main" r:id="rId8"/>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69873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B076B332-2337-44D6-AC21-4F8FD70F0857}"/>
              </a:ext>
            </a:extLst>
          </p:cNvPr>
          <p:cNvCxnSpPr>
            <a:cxnSpLocks/>
          </p:cNvCxnSpPr>
          <p:nvPr/>
        </p:nvCxnSpPr>
        <p:spPr>
          <a:xfrm>
            <a:off x="0" y="3429000"/>
            <a:ext cx="12192000" cy="0"/>
          </a:xfrm>
          <a:prstGeom prst="line">
            <a:avLst/>
          </a:prstGeom>
          <a:ln w="254000">
            <a:solidFill>
              <a:srgbClr val="2F5597"/>
            </a:solidFill>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B8AA62A-09AE-4077-9282-D68B457FC59B}"/>
              </a:ext>
            </a:extLst>
          </p:cNvPr>
          <p:cNvSpPr txBox="1"/>
          <p:nvPr/>
        </p:nvSpPr>
        <p:spPr>
          <a:xfrm>
            <a:off x="5348432" y="3198167"/>
            <a:ext cx="1763567" cy="461665"/>
          </a:xfrm>
          <a:prstGeom prst="rect">
            <a:avLst/>
          </a:prstGeom>
          <a:noFill/>
        </p:spPr>
        <p:txBody>
          <a:bodyPr wrap="square" rtlCol="0">
            <a:spAutoFit/>
          </a:bodyPr>
          <a:lstStyle/>
          <a:p>
            <a:r>
              <a:rPr lang="es-MX" sz="2400" b="1" dirty="0">
                <a:solidFill>
                  <a:schemeClr val="bg1"/>
                </a:solidFill>
              </a:rPr>
              <a:t>Guatemala</a:t>
            </a:r>
          </a:p>
        </p:txBody>
      </p:sp>
      <p:cxnSp>
        <p:nvCxnSpPr>
          <p:cNvPr id="44" name="Conector recto 43">
            <a:extLst>
              <a:ext uri="{FF2B5EF4-FFF2-40B4-BE49-F238E27FC236}">
                <a16:creationId xmlns:a16="http://schemas.microsoft.com/office/drawing/2014/main" id="{09AB1371-73F9-40C8-8EF5-97B32FD26BB7}"/>
              </a:ext>
            </a:extLst>
          </p:cNvPr>
          <p:cNvCxnSpPr>
            <a:cxnSpLocks/>
          </p:cNvCxnSpPr>
          <p:nvPr/>
        </p:nvCxnSpPr>
        <p:spPr>
          <a:xfrm flipV="1">
            <a:off x="2484133" y="2935166"/>
            <a:ext cx="0" cy="493834"/>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54F3D4B3-3E5A-40EE-B74C-E820EB543B4D}"/>
              </a:ext>
            </a:extLst>
          </p:cNvPr>
          <p:cNvSpPr/>
          <p:nvPr/>
        </p:nvSpPr>
        <p:spPr>
          <a:xfrm>
            <a:off x="2152651" y="136837"/>
            <a:ext cx="3823964" cy="257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EC9130FF-980D-4476-85FA-A02C1F413063}"/>
              </a:ext>
            </a:extLst>
          </p:cNvPr>
          <p:cNvSpPr txBox="1"/>
          <p:nvPr/>
        </p:nvSpPr>
        <p:spPr>
          <a:xfrm>
            <a:off x="2231252" y="354066"/>
            <a:ext cx="3643989" cy="2123658"/>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Numa Dávila </a:t>
            </a:r>
            <a:r>
              <a:rPr lang="es-MX" sz="1100" b="1" dirty="0" err="1">
                <a:solidFill>
                  <a:srgbClr val="2F5597"/>
                </a:solidFill>
                <a:latin typeface="Segoe UI" panose="020B0502040204020203" pitchFamily="34" charset="0"/>
                <a:cs typeface="Segoe UI" panose="020B0502040204020203" pitchFamily="34" charset="0"/>
              </a:rPr>
              <a:t>Arraiza</a:t>
            </a:r>
            <a:r>
              <a:rPr lang="es-MX" sz="1100" b="1" dirty="0">
                <a:solidFill>
                  <a:srgbClr val="2F5597"/>
                </a:solidFill>
                <a:latin typeface="Segoe UI" panose="020B0502040204020203" pitchFamily="34" charset="0"/>
                <a:cs typeface="Segoe UI" panose="020B0502040204020203" pitchFamily="34" charset="0"/>
              </a:rPr>
              <a:t> (1993)</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Masculinidad, educación, representaciones, sexualidades, cuerpo-territorio, género, </a:t>
            </a:r>
            <a:r>
              <a:rPr lang="es-MX" sz="1050" b="0" i="0" dirty="0">
                <a:effectLst/>
                <a:latin typeface="Segoe UI" panose="020B0502040204020203" pitchFamily="34" charset="0"/>
                <a:cs typeface="Segoe UI" panose="020B0502040204020203" pitchFamily="34" charset="0"/>
              </a:rPr>
              <a:t>LGBTIQ</a:t>
            </a:r>
            <a:r>
              <a:rPr lang="es-MX" sz="1100" dirty="0">
                <a:latin typeface="Segoe UI" panose="020B0502040204020203" pitchFamily="34" charset="0"/>
                <a:cs typeface="Segoe UI" panose="020B0502040204020203" pitchFamily="34" charset="0"/>
              </a:rPr>
              <a:t>.</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dirty="0">
                <a:latin typeface="Segoe UI" panose="020B0502040204020203" pitchFamily="34" charset="0"/>
                <a:cs typeface="Segoe UI" panose="020B0502040204020203" pitchFamily="34" charset="0"/>
              </a:rPr>
              <a:t>Dávila </a:t>
            </a:r>
            <a:r>
              <a:rPr lang="es-MX" sz="1100" dirty="0" err="1">
                <a:latin typeface="Segoe UI" panose="020B0502040204020203" pitchFamily="34" charset="0"/>
                <a:cs typeface="Segoe UI" panose="020B0502040204020203" pitchFamily="34" charset="0"/>
              </a:rPr>
              <a:t>Arraiza</a:t>
            </a:r>
            <a:r>
              <a:rPr lang="es-MX" sz="1100" dirty="0">
                <a:latin typeface="Segoe UI" panose="020B0502040204020203" pitchFamily="34" charset="0"/>
                <a:cs typeface="Segoe UI" panose="020B0502040204020203" pitchFamily="34" charset="0"/>
              </a:rPr>
              <a:t>, Numa (et al). 2021. Variables asociadas al cuestionamiento de la masculinidad dominante en estudiantes universitarios de Guatemala, en Revista Análisis de la Realidad Nacional. Guatemala, año10, edición 205, mayo, pp. 52-76.</a:t>
            </a:r>
            <a:endParaRPr lang="es-MX" sz="1050" dirty="0">
              <a:latin typeface="Segoe UI" panose="020B0502040204020203" pitchFamily="34" charset="0"/>
              <a:cs typeface="Segoe UI" panose="020B0502040204020203" pitchFamily="34" charset="0"/>
            </a:endParaRPr>
          </a:p>
        </p:txBody>
      </p:sp>
      <p:sp>
        <p:nvSpPr>
          <p:cNvPr id="2" name="Elipse 1">
            <a:extLst>
              <a:ext uri="{FF2B5EF4-FFF2-40B4-BE49-F238E27FC236}">
                <a16:creationId xmlns:a16="http://schemas.microsoft.com/office/drawing/2014/main" id="{C54EB725-0AF9-4512-B568-AB85A391EAA1}"/>
              </a:ext>
            </a:extLst>
          </p:cNvPr>
          <p:cNvSpPr/>
          <p:nvPr/>
        </p:nvSpPr>
        <p:spPr>
          <a:xfrm>
            <a:off x="458962" y="136837"/>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E31A56C2-D773-4AA0-AE2C-7E23CEA723DD}"/>
              </a:ext>
            </a:extLst>
          </p:cNvPr>
          <p:cNvSpPr/>
          <p:nvPr/>
        </p:nvSpPr>
        <p:spPr>
          <a:xfrm>
            <a:off x="8187780" y="125085"/>
            <a:ext cx="3643997" cy="2351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94DF6548-CF86-4EBE-B32B-668406C7639C}"/>
              </a:ext>
            </a:extLst>
          </p:cNvPr>
          <p:cNvSpPr txBox="1"/>
          <p:nvPr/>
        </p:nvSpPr>
        <p:spPr>
          <a:xfrm>
            <a:off x="8237340" y="140458"/>
            <a:ext cx="3643996" cy="2631490"/>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Pía Flores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Desigualdad, violencia de género, migración, salud, violencia</a:t>
            </a:r>
            <a:r>
              <a:rPr lang="es-MX" sz="1200" dirty="0">
                <a:latin typeface="Segoe UI" panose="020B0502040204020203" pitchFamily="34" charset="0"/>
                <a:cs typeface="Segoe UI" panose="020B0502040204020203" pitchFamily="34" charset="0"/>
              </a:rPr>
              <a:t>, </a:t>
            </a:r>
            <a:r>
              <a:rPr lang="es-MX" sz="1100" b="0" i="0" dirty="0">
                <a:effectLst/>
                <a:latin typeface="Segoe UI" panose="020B0502040204020203" pitchFamily="34" charset="0"/>
                <a:cs typeface="Segoe UI" panose="020B0502040204020203" pitchFamily="34" charset="0"/>
              </a:rPr>
              <a:t>LGBTIQ</a:t>
            </a:r>
            <a:r>
              <a:rPr lang="es-MX" sz="1100" dirty="0">
                <a:latin typeface="Segoe UI" panose="020B0502040204020203" pitchFamily="34" charset="0"/>
                <a:cs typeface="Segoe UI" panose="020B0502040204020203" pitchFamily="34" charset="0"/>
              </a:rPr>
              <a:t>.</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dirty="0">
                <a:latin typeface="Segoe UI" panose="020B0502040204020203" pitchFamily="34" charset="0"/>
                <a:cs typeface="Segoe UI" panose="020B0502040204020203" pitchFamily="34" charset="0"/>
              </a:rPr>
              <a:t>Flores Pía. 2020. Colectivos luchan para preservar bosques y agua en Quetzaltenango, en La Cuerda. Guatemala, núm. 221, junio, p. 11.</a:t>
            </a:r>
          </a:p>
          <a:p>
            <a:endParaRPr lang="es-MX" sz="1100" dirty="0">
              <a:latin typeface="Segoe UI" panose="020B0502040204020203" pitchFamily="34" charset="0"/>
              <a:cs typeface="Segoe UI" panose="020B0502040204020203" pitchFamily="34" charset="0"/>
            </a:endParaRPr>
          </a:p>
          <a:p>
            <a:r>
              <a:rPr lang="es-MX" sz="1100" dirty="0">
                <a:latin typeface="Segoe UI" panose="020B0502040204020203" pitchFamily="34" charset="0"/>
                <a:cs typeface="Segoe UI" panose="020B0502040204020203" pitchFamily="34" charset="0"/>
              </a:rPr>
              <a:t>Antropología-periodismo.</a:t>
            </a:r>
          </a:p>
          <a:p>
            <a:r>
              <a:rPr lang="es-MX" sz="1100" b="0" i="0" u="none" strike="noStrike" dirty="0">
                <a:solidFill>
                  <a:srgbClr val="333333"/>
                </a:solidFill>
                <a:effectLst/>
                <a:latin typeface="Lora" panose="020B0604020202020204" pitchFamily="2" charset="0"/>
                <a:hlinkClick r:id="rId2"/>
              </a:rPr>
              <a:t>piaflore@gmail.com</a:t>
            </a:r>
            <a:endParaRPr lang="es-MX" sz="1100" dirty="0">
              <a:latin typeface="Segoe UI" panose="020B0502040204020203" pitchFamily="34" charset="0"/>
              <a:cs typeface="Segoe UI" panose="020B0502040204020203" pitchFamily="34" charset="0"/>
            </a:endParaRPr>
          </a:p>
          <a:p>
            <a:pPr algn="just"/>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14" name="Elipse 13">
            <a:extLst>
              <a:ext uri="{FF2B5EF4-FFF2-40B4-BE49-F238E27FC236}">
                <a16:creationId xmlns:a16="http://schemas.microsoft.com/office/drawing/2014/main" id="{D600EF71-5D1C-4896-8690-8BF33443A70E}"/>
              </a:ext>
            </a:extLst>
          </p:cNvPr>
          <p:cNvSpPr/>
          <p:nvPr/>
        </p:nvSpPr>
        <p:spPr>
          <a:xfrm>
            <a:off x="6703525" y="179661"/>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14">
            <a:extLst>
              <a:ext uri="{FF2B5EF4-FFF2-40B4-BE49-F238E27FC236}">
                <a16:creationId xmlns:a16="http://schemas.microsoft.com/office/drawing/2014/main" id="{10906C34-966B-4A21-8BD9-A5060460AAFC}"/>
              </a:ext>
            </a:extLst>
          </p:cNvPr>
          <p:cNvCxnSpPr>
            <a:cxnSpLocks/>
          </p:cNvCxnSpPr>
          <p:nvPr/>
        </p:nvCxnSpPr>
        <p:spPr>
          <a:xfrm flipV="1">
            <a:off x="8604902" y="2715491"/>
            <a:ext cx="0" cy="595867"/>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F707B8DA-0131-4DCD-A055-57F2CCC0D207}"/>
              </a:ext>
            </a:extLst>
          </p:cNvPr>
          <p:cNvSpPr/>
          <p:nvPr/>
        </p:nvSpPr>
        <p:spPr>
          <a:xfrm>
            <a:off x="2159849" y="4314789"/>
            <a:ext cx="3816761" cy="2174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BB1792D3-2782-438C-A206-AFE119BB2CCF}"/>
              </a:ext>
            </a:extLst>
          </p:cNvPr>
          <p:cNvSpPr txBox="1"/>
          <p:nvPr/>
        </p:nvSpPr>
        <p:spPr>
          <a:xfrm>
            <a:off x="2348043" y="4449540"/>
            <a:ext cx="3410405" cy="1954381"/>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Yolanda Aguilar Urízar (1963)</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Sexismo, racismo, holismo</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dirty="0">
                <a:latin typeface="Segoe UI" panose="020B0502040204020203" pitchFamily="34" charset="0"/>
                <a:cs typeface="Segoe UI" panose="020B0502040204020203" pitchFamily="34" charset="0"/>
              </a:rPr>
              <a:t>Aguilar Urízar, Yolanda, 2020. Organizar la rabia, transformarla en florecimiento, en RUDA mujeres y territorio. Guatemala, junio. Se puede consultar en: </a:t>
            </a:r>
            <a:r>
              <a:rPr lang="es-MX" sz="1100" dirty="0">
                <a:solidFill>
                  <a:srgbClr val="FF0000"/>
                </a:solidFill>
                <a:latin typeface="Segoe UI" panose="020B0502040204020203" pitchFamily="34" charset="0"/>
                <a:cs typeface="Segoe UI" panose="020B0502040204020203" pitchFamily="34" charset="0"/>
              </a:rPr>
              <a:t>https://rudagt.org/organizar-la-rabia-transformarla-y-florecer/</a:t>
            </a:r>
            <a:endParaRPr lang="es-MX" sz="1050" dirty="0">
              <a:latin typeface="Segoe UI" panose="020B0502040204020203" pitchFamily="34" charset="0"/>
              <a:cs typeface="Segoe UI" panose="020B0502040204020203" pitchFamily="34" charset="0"/>
            </a:endParaRPr>
          </a:p>
        </p:txBody>
      </p:sp>
      <p:sp>
        <p:nvSpPr>
          <p:cNvPr id="18" name="Elipse 17">
            <a:extLst>
              <a:ext uri="{FF2B5EF4-FFF2-40B4-BE49-F238E27FC236}">
                <a16:creationId xmlns:a16="http://schemas.microsoft.com/office/drawing/2014/main" id="{CB50EEBE-26A0-4AAB-92D8-AA88CB723421}"/>
              </a:ext>
            </a:extLst>
          </p:cNvPr>
          <p:cNvSpPr/>
          <p:nvPr/>
        </p:nvSpPr>
        <p:spPr>
          <a:xfrm>
            <a:off x="458961" y="4542410"/>
            <a:ext cx="1283855" cy="1283855"/>
          </a:xfrm>
          <a:prstGeom prst="ellipse">
            <a:avLst/>
          </a:prstGeom>
          <a:blipFill>
            <a:blip r:embed="rId3">
              <a:extLst>
                <a:ext uri="{837473B0-CC2E-450A-ABE3-18F120FF3D39}">
                  <a1611:picAttrSrcUrl xmlns:a1611="http://schemas.microsoft.com/office/drawing/2016/11/main" r:id="rId4"/>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9" name="Conector recto 18">
            <a:extLst>
              <a:ext uri="{FF2B5EF4-FFF2-40B4-BE49-F238E27FC236}">
                <a16:creationId xmlns:a16="http://schemas.microsoft.com/office/drawing/2014/main" id="{6089A791-CCE3-4B00-9CB2-5712278856C7}"/>
              </a:ext>
            </a:extLst>
          </p:cNvPr>
          <p:cNvCxnSpPr>
            <a:cxnSpLocks/>
          </p:cNvCxnSpPr>
          <p:nvPr/>
        </p:nvCxnSpPr>
        <p:spPr>
          <a:xfrm>
            <a:off x="2842873" y="3532223"/>
            <a:ext cx="0" cy="577959"/>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D57D91F8-9ADA-48F5-97E1-8E2F0D6B3A1D}"/>
              </a:ext>
            </a:extLst>
          </p:cNvPr>
          <p:cNvSpPr/>
          <p:nvPr/>
        </p:nvSpPr>
        <p:spPr>
          <a:xfrm>
            <a:off x="8212557" y="4339674"/>
            <a:ext cx="3594441" cy="2174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4962D3EF-89BB-4200-A7C0-12864770649A}"/>
              </a:ext>
            </a:extLst>
          </p:cNvPr>
          <p:cNvSpPr txBox="1"/>
          <p:nvPr/>
        </p:nvSpPr>
        <p:spPr>
          <a:xfrm>
            <a:off x="8264106" y="4424654"/>
            <a:ext cx="3491341" cy="1954381"/>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La Cuerda miradas feministas de la realidad (1998)</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 editorial:</a:t>
            </a:r>
          </a:p>
          <a:p>
            <a:r>
              <a:rPr lang="es-MX" sz="1100" dirty="0">
                <a:latin typeface="Segoe UI" panose="020B0502040204020203" pitchFamily="34" charset="0"/>
                <a:cs typeface="Segoe UI" panose="020B0502040204020203" pitchFamily="34" charset="0"/>
              </a:rPr>
              <a:t>Divulgación de la equidad, educación no sexista, </a:t>
            </a:r>
            <a:r>
              <a:rPr lang="es-MX" sz="1100" b="0" i="0" dirty="0">
                <a:effectLst/>
                <a:latin typeface="Segoe UI" panose="020B0502040204020203" pitchFamily="34" charset="0"/>
                <a:cs typeface="Segoe UI" panose="020B0502040204020203" pitchFamily="34" charset="0"/>
              </a:rPr>
              <a:t>propuestas políticas feministas, espacios de participación,  reconocimiento de las diversidades, discriminación, racismo, derechos humanos.</a:t>
            </a:r>
            <a:endParaRPr lang="es-MX" sz="1100" dirty="0">
              <a:latin typeface="Segoe UI" panose="020B0502040204020203" pitchFamily="34" charset="0"/>
              <a:cs typeface="Segoe UI" panose="020B0502040204020203" pitchFamily="34" charset="0"/>
            </a:endParaRP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Publicación:</a:t>
            </a:r>
          </a:p>
          <a:p>
            <a:r>
              <a:rPr lang="es-MX" sz="1100" dirty="0">
                <a:latin typeface="Segoe UI" panose="020B0502040204020203" pitchFamily="34" charset="0"/>
                <a:cs typeface="Segoe UI" panose="020B0502040204020203" pitchFamily="34" charset="0"/>
              </a:rPr>
              <a:t>Se puede consultar en http://lacuerdaguatemala.org/asociacion/</a:t>
            </a:r>
            <a:endParaRPr lang="es-MX" sz="1050" dirty="0">
              <a:latin typeface="Segoe UI" panose="020B0502040204020203" pitchFamily="34" charset="0"/>
              <a:cs typeface="Segoe UI" panose="020B0502040204020203" pitchFamily="34" charset="0"/>
            </a:endParaRPr>
          </a:p>
        </p:txBody>
      </p:sp>
      <p:sp>
        <p:nvSpPr>
          <p:cNvPr id="22" name="Elipse 21">
            <a:extLst>
              <a:ext uri="{FF2B5EF4-FFF2-40B4-BE49-F238E27FC236}">
                <a16:creationId xmlns:a16="http://schemas.microsoft.com/office/drawing/2014/main" id="{1B41F7CB-DC7D-4AE1-8B86-AE051E54B947}"/>
              </a:ext>
            </a:extLst>
          </p:cNvPr>
          <p:cNvSpPr/>
          <p:nvPr/>
        </p:nvSpPr>
        <p:spPr>
          <a:xfrm>
            <a:off x="6684605" y="4449540"/>
            <a:ext cx="1283855" cy="1283855"/>
          </a:xfrm>
          <a:prstGeom prst="ellipse">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3" name="Conector recto 22">
            <a:extLst>
              <a:ext uri="{FF2B5EF4-FFF2-40B4-BE49-F238E27FC236}">
                <a16:creationId xmlns:a16="http://schemas.microsoft.com/office/drawing/2014/main" id="{1BB7C1D5-8080-4AAB-89BD-3312457B92AB}"/>
              </a:ext>
            </a:extLst>
          </p:cNvPr>
          <p:cNvCxnSpPr>
            <a:cxnSpLocks/>
          </p:cNvCxnSpPr>
          <p:nvPr/>
        </p:nvCxnSpPr>
        <p:spPr>
          <a:xfrm>
            <a:off x="8516983" y="3532223"/>
            <a:ext cx="0" cy="450350"/>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091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B076B332-2337-44D6-AC21-4F8FD70F0857}"/>
              </a:ext>
            </a:extLst>
          </p:cNvPr>
          <p:cNvCxnSpPr>
            <a:cxnSpLocks/>
          </p:cNvCxnSpPr>
          <p:nvPr/>
        </p:nvCxnSpPr>
        <p:spPr>
          <a:xfrm>
            <a:off x="0" y="3429000"/>
            <a:ext cx="12192000" cy="0"/>
          </a:xfrm>
          <a:prstGeom prst="line">
            <a:avLst/>
          </a:prstGeom>
          <a:ln w="25400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09AB1371-73F9-40C8-8EF5-97B32FD26BB7}"/>
              </a:ext>
            </a:extLst>
          </p:cNvPr>
          <p:cNvCxnSpPr>
            <a:cxnSpLocks/>
          </p:cNvCxnSpPr>
          <p:nvPr/>
        </p:nvCxnSpPr>
        <p:spPr>
          <a:xfrm flipV="1">
            <a:off x="2498166" y="2760955"/>
            <a:ext cx="0" cy="746407"/>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54F3D4B3-3E5A-40EE-B74C-E820EB543B4D}"/>
              </a:ext>
            </a:extLst>
          </p:cNvPr>
          <p:cNvSpPr/>
          <p:nvPr/>
        </p:nvSpPr>
        <p:spPr>
          <a:xfrm>
            <a:off x="2146531" y="326574"/>
            <a:ext cx="3261037" cy="2282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EC9130FF-980D-4476-85FA-A02C1F413063}"/>
              </a:ext>
            </a:extLst>
          </p:cNvPr>
          <p:cNvSpPr txBox="1"/>
          <p:nvPr/>
        </p:nvSpPr>
        <p:spPr>
          <a:xfrm>
            <a:off x="2196091" y="341947"/>
            <a:ext cx="3096663" cy="2231380"/>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Gloria Eugenia Lara-Pinto (1952)</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050" dirty="0" err="1">
                <a:latin typeface="Segoe UI" panose="020B0502040204020203" pitchFamily="34" charset="0"/>
                <a:cs typeface="Segoe UI" panose="020B0502040204020203" pitchFamily="34" charset="0"/>
              </a:rPr>
              <a:t>Afrodescendencias</a:t>
            </a:r>
            <a:r>
              <a:rPr lang="es-MX" sz="1050" dirty="0">
                <a:latin typeface="Segoe UI" panose="020B0502040204020203" pitchFamily="34" charset="0"/>
                <a:cs typeface="Segoe UI" panose="020B0502040204020203" pitchFamily="34" charset="0"/>
              </a:rPr>
              <a:t>, diásporas africanas, participación ciudadana indígenas y </a:t>
            </a:r>
            <a:r>
              <a:rPr lang="es-MX" sz="1050" dirty="0" err="1">
                <a:latin typeface="Segoe UI" panose="020B0502040204020203" pitchFamily="34" charset="0"/>
                <a:cs typeface="Segoe UI" panose="020B0502040204020203" pitchFamily="34" charset="0"/>
              </a:rPr>
              <a:t>afrodescencientes</a:t>
            </a:r>
            <a:r>
              <a:rPr lang="es-MX" sz="1050" dirty="0">
                <a:latin typeface="Segoe UI" panose="020B0502040204020203" pitchFamily="34" charset="0"/>
                <a:cs typeface="Segoe UI" panose="020B0502040204020203" pitchFamily="34" charset="0"/>
              </a:rPr>
              <a:t>, discriminación, género.</a:t>
            </a:r>
          </a:p>
          <a:p>
            <a:endParaRPr lang="es-MX" sz="105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a:effectLst/>
                <a:latin typeface="Segoe UI" panose="020B0502040204020203" pitchFamily="34" charset="0"/>
                <a:cs typeface="Segoe UI" panose="020B0502040204020203" pitchFamily="34" charset="0"/>
              </a:rPr>
              <a:t>Lara Pinto, Gloria. 2022. </a:t>
            </a:r>
            <a:r>
              <a:rPr lang="es-MX" sz="1050" i="1" dirty="0">
                <a:latin typeface="Segoe UI" panose="020B0502040204020203" pitchFamily="34" charset="0"/>
                <a:cs typeface="Segoe UI" panose="020B0502040204020203" pitchFamily="34" charset="0"/>
              </a:rPr>
              <a:t>Recuerdos alborotados de la Avenida Jerez: tejiendo la vida cotidiana en la vida nacional, en </a:t>
            </a:r>
            <a:r>
              <a:rPr lang="pt-BR" sz="1050" dirty="0">
                <a:latin typeface="Segoe UI" panose="020B0502040204020203" pitchFamily="34" charset="0"/>
                <a:cs typeface="Segoe UI" panose="020B0502040204020203" pitchFamily="34" charset="0"/>
              </a:rPr>
              <a:t>Carmen </a:t>
            </a:r>
            <a:r>
              <a:rPr lang="pt-BR" sz="1050" dirty="0" err="1">
                <a:latin typeface="Segoe UI" panose="020B0502040204020203" pitchFamily="34" charset="0"/>
                <a:cs typeface="Segoe UI" panose="020B0502040204020203" pitchFamily="34" charset="0"/>
              </a:rPr>
              <a:t>Yadira</a:t>
            </a:r>
            <a:r>
              <a:rPr lang="pt-BR" sz="1050" dirty="0">
                <a:latin typeface="Segoe UI" panose="020B0502040204020203" pitchFamily="34" charset="0"/>
                <a:cs typeface="Segoe UI" panose="020B0502040204020203" pitchFamily="34" charset="0"/>
              </a:rPr>
              <a:t> Cruz Rivas (</a:t>
            </a:r>
            <a:r>
              <a:rPr lang="pt-BR" sz="1050" dirty="0" err="1">
                <a:latin typeface="Segoe UI" panose="020B0502040204020203" pitchFamily="34" charset="0"/>
                <a:cs typeface="Segoe UI" panose="020B0502040204020203" pitchFamily="34" charset="0"/>
              </a:rPr>
              <a:t>edit</a:t>
            </a:r>
            <a:r>
              <a:rPr lang="pt-BR" sz="1050" dirty="0">
                <a:latin typeface="Segoe UI" panose="020B0502040204020203" pitchFamily="34" charset="0"/>
                <a:cs typeface="Segoe UI" panose="020B0502040204020203" pitchFamily="34" charset="0"/>
              </a:rPr>
              <a:t>.) Honduras sabor de </a:t>
            </a:r>
            <a:r>
              <a:rPr lang="pt-BR" sz="1050" dirty="0" err="1">
                <a:latin typeface="Segoe UI" panose="020B0502040204020203" pitchFamily="34" charset="0"/>
                <a:cs typeface="Segoe UI" panose="020B0502040204020203" pitchFamily="34" charset="0"/>
              </a:rPr>
              <a:t>sueño</a:t>
            </a:r>
            <a:r>
              <a:rPr lang="pt-BR" sz="1050" dirty="0">
                <a:latin typeface="Segoe UI" panose="020B0502040204020203" pitchFamily="34" charset="0"/>
                <a:cs typeface="Segoe UI" panose="020B0502040204020203" pitchFamily="34" charset="0"/>
              </a:rPr>
              <a:t>. </a:t>
            </a:r>
            <a:r>
              <a:rPr lang="pt-BR" sz="1050" dirty="0" err="1">
                <a:latin typeface="Segoe UI" panose="020B0502040204020203" pitchFamily="34" charset="0"/>
                <a:cs typeface="Segoe UI" panose="020B0502040204020203" pitchFamily="34" charset="0"/>
              </a:rPr>
              <a:t>Su</a:t>
            </a:r>
            <a:r>
              <a:rPr lang="pt-BR" sz="1050" dirty="0">
                <a:latin typeface="Segoe UI" panose="020B0502040204020203" pitchFamily="34" charset="0"/>
                <a:cs typeface="Segoe UI" panose="020B0502040204020203" pitchFamily="34" charset="0"/>
              </a:rPr>
              <a:t> legado cultural, Sevilla, </a:t>
            </a:r>
            <a:r>
              <a:rPr lang="pt-BR" sz="1050" dirty="0" err="1">
                <a:latin typeface="Segoe UI" panose="020B0502040204020203" pitchFamily="34" charset="0"/>
                <a:cs typeface="Segoe UI" panose="020B0502040204020203" pitchFamily="34" charset="0"/>
              </a:rPr>
              <a:t>España</a:t>
            </a:r>
            <a:r>
              <a:rPr lang="pt-BR" sz="1050" dirty="0">
                <a:latin typeface="Segoe UI" panose="020B0502040204020203" pitchFamily="34" charset="0"/>
                <a:cs typeface="Segoe UI" panose="020B0502040204020203" pitchFamily="34" charset="0"/>
              </a:rPr>
              <a:t>, </a:t>
            </a:r>
            <a:r>
              <a:rPr lang="pt-BR" sz="1050" dirty="0" err="1">
                <a:latin typeface="Segoe UI" panose="020B0502040204020203" pitchFamily="34" charset="0"/>
                <a:cs typeface="Segoe UI" panose="020B0502040204020203" pitchFamily="34" charset="0"/>
              </a:rPr>
              <a:t>MUA,EnredARS</a:t>
            </a:r>
            <a:r>
              <a:rPr lang="pt-BR" sz="1050" dirty="0">
                <a:latin typeface="Segoe UI" panose="020B0502040204020203" pitchFamily="34" charset="0"/>
                <a:cs typeface="Segoe UI" panose="020B0502040204020203" pitchFamily="34" charset="0"/>
              </a:rPr>
              <a:t>, pp. 63-74.</a:t>
            </a:r>
            <a:endParaRPr lang="es-MX" sz="1050" dirty="0">
              <a:latin typeface="Segoe UI" panose="020B0502040204020203" pitchFamily="34" charset="0"/>
              <a:cs typeface="Segoe UI" panose="020B0502040204020203" pitchFamily="34" charset="0"/>
            </a:endParaRPr>
          </a:p>
        </p:txBody>
      </p:sp>
      <p:sp>
        <p:nvSpPr>
          <p:cNvPr id="2" name="Elipse 1">
            <a:extLst>
              <a:ext uri="{FF2B5EF4-FFF2-40B4-BE49-F238E27FC236}">
                <a16:creationId xmlns:a16="http://schemas.microsoft.com/office/drawing/2014/main" id="{C54EB725-0AF9-4512-B568-AB85A391EAA1}"/>
              </a:ext>
            </a:extLst>
          </p:cNvPr>
          <p:cNvSpPr/>
          <p:nvPr/>
        </p:nvSpPr>
        <p:spPr>
          <a:xfrm>
            <a:off x="662276" y="381150"/>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BAE3615B-1561-445C-9425-BD2203B61529}"/>
              </a:ext>
            </a:extLst>
          </p:cNvPr>
          <p:cNvSpPr/>
          <p:nvPr/>
        </p:nvSpPr>
        <p:spPr>
          <a:xfrm>
            <a:off x="2146532" y="4248808"/>
            <a:ext cx="3195782" cy="2341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6A1794FB-FEC7-4001-BE3C-0FD321B7CCF7}"/>
              </a:ext>
            </a:extLst>
          </p:cNvPr>
          <p:cNvSpPr txBox="1"/>
          <p:nvPr/>
        </p:nvSpPr>
        <p:spPr>
          <a:xfrm>
            <a:off x="2196091" y="4343489"/>
            <a:ext cx="3096664" cy="2239074"/>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 Silvia González Carías (1967)</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Antropología ecológica, cultura y migración.</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050" b="0" i="0" dirty="0">
                <a:effectLst/>
                <a:latin typeface="Segoe UI" panose="020B0502040204020203" pitchFamily="34" charset="0"/>
                <a:cs typeface="Segoe UI" panose="020B0502040204020203" pitchFamily="34" charset="0"/>
              </a:rPr>
              <a:t>González Carías, Silvia (coord. de la investigación). 2003. Sueños truncados. La migraci</a:t>
            </a:r>
            <a:r>
              <a:rPr lang="es-MX" sz="1050" dirty="0">
                <a:latin typeface="Segoe UI" panose="020B0502040204020203" pitchFamily="34" charset="0"/>
                <a:cs typeface="Segoe UI" panose="020B0502040204020203" pitchFamily="34" charset="0"/>
              </a:rPr>
              <a:t>ó</a:t>
            </a:r>
            <a:r>
              <a:rPr lang="es-MX" sz="1050" b="0" i="0" dirty="0">
                <a:effectLst/>
                <a:latin typeface="Segoe UI" panose="020B0502040204020203" pitchFamily="34" charset="0"/>
                <a:cs typeface="Segoe UI" panose="020B0502040204020203" pitchFamily="34" charset="0"/>
              </a:rPr>
              <a:t>n de hondureños hacia Estados Unidos. Honduras, Dan </a:t>
            </a:r>
            <a:r>
              <a:rPr lang="es-MX" sz="1050" b="0" i="0" dirty="0" err="1">
                <a:effectLst/>
                <a:latin typeface="Segoe UI" panose="020B0502040204020203" pitchFamily="34" charset="0"/>
                <a:cs typeface="Segoe UI" panose="020B0502040204020203" pitchFamily="34" charset="0"/>
              </a:rPr>
              <a:t>Church</a:t>
            </a:r>
            <a:r>
              <a:rPr lang="es-MX" sz="1050" b="0" i="0" dirty="0">
                <a:effectLst/>
                <a:latin typeface="Segoe UI" panose="020B0502040204020203" pitchFamily="34" charset="0"/>
                <a:cs typeface="Segoe UI" panose="020B0502040204020203" pitchFamily="34" charset="0"/>
              </a:rPr>
              <a:t> Aid, </a:t>
            </a:r>
            <a:r>
              <a:rPr lang="es-MX" sz="1050" b="0" i="0" dirty="0" err="1">
                <a:effectLst/>
                <a:latin typeface="Segoe UI" panose="020B0502040204020203" pitchFamily="34" charset="0"/>
                <a:cs typeface="Segoe UI" panose="020B0502040204020203" pitchFamily="34" charset="0"/>
              </a:rPr>
              <a:t>Catholic</a:t>
            </a:r>
            <a:r>
              <a:rPr lang="es-MX" sz="1050" b="0" i="0" dirty="0">
                <a:effectLst/>
                <a:latin typeface="Segoe UI" panose="020B0502040204020203" pitchFamily="34" charset="0"/>
                <a:cs typeface="Segoe UI" panose="020B0502040204020203" pitchFamily="34" charset="0"/>
              </a:rPr>
              <a:t> </a:t>
            </a:r>
            <a:r>
              <a:rPr lang="es-MX" sz="1050" b="0" i="0" dirty="0" err="1">
                <a:effectLst/>
                <a:latin typeface="Segoe UI" panose="020B0502040204020203" pitchFamily="34" charset="0"/>
                <a:cs typeface="Segoe UI" panose="020B0502040204020203" pitchFamily="34" charset="0"/>
              </a:rPr>
              <a:t>Relief</a:t>
            </a:r>
            <a:r>
              <a:rPr lang="es-MX" sz="1050" b="0" i="0" dirty="0">
                <a:effectLst/>
                <a:latin typeface="Segoe UI" panose="020B0502040204020203" pitchFamily="34" charset="0"/>
                <a:cs typeface="Segoe UI" panose="020B0502040204020203" pitchFamily="34" charset="0"/>
              </a:rPr>
              <a:t> </a:t>
            </a:r>
            <a:r>
              <a:rPr lang="es-MX" sz="1050" b="0" i="0" dirty="0" err="1">
                <a:effectLst/>
                <a:latin typeface="Segoe UI" panose="020B0502040204020203" pitchFamily="34" charset="0"/>
                <a:cs typeface="Segoe UI" panose="020B0502040204020203" pitchFamily="34" charset="0"/>
              </a:rPr>
              <a:t>Services</a:t>
            </a:r>
            <a:r>
              <a:rPr lang="es-MX" sz="1050" b="0" i="0" dirty="0">
                <a:effectLst/>
                <a:latin typeface="Segoe UI" panose="020B0502040204020203" pitchFamily="34" charset="0"/>
                <a:cs typeface="Segoe UI" panose="020B0502040204020203" pitchFamily="34" charset="0"/>
              </a:rPr>
              <a:t>, Pastoral Social CARITAS.</a:t>
            </a:r>
          </a:p>
          <a:p>
            <a:endParaRPr lang="es-MX" sz="1050" dirty="0">
              <a:latin typeface="Segoe UI" panose="020B0502040204020203" pitchFamily="34" charset="0"/>
              <a:cs typeface="Segoe UI" panose="020B0502040204020203" pitchFamily="34" charset="0"/>
            </a:endParaRPr>
          </a:p>
          <a:p>
            <a:r>
              <a:rPr lang="es-MX" sz="900" dirty="0">
                <a:solidFill>
                  <a:srgbClr val="FF0000"/>
                </a:solidFill>
                <a:latin typeface="Segoe UI" panose="020B0502040204020203" pitchFamily="34" charset="0"/>
                <a:cs typeface="Segoe UI" panose="020B0502040204020203" pitchFamily="34" charset="0"/>
              </a:rPr>
              <a:t>Ferrol, España</a:t>
            </a:r>
          </a:p>
        </p:txBody>
      </p:sp>
      <p:sp>
        <p:nvSpPr>
          <p:cNvPr id="15" name="Elipse 14">
            <a:extLst>
              <a:ext uri="{FF2B5EF4-FFF2-40B4-BE49-F238E27FC236}">
                <a16:creationId xmlns:a16="http://schemas.microsoft.com/office/drawing/2014/main" id="{108B4218-55A1-4C8F-A4D2-1618E8D99379}"/>
              </a:ext>
            </a:extLst>
          </p:cNvPr>
          <p:cNvSpPr/>
          <p:nvPr/>
        </p:nvSpPr>
        <p:spPr>
          <a:xfrm>
            <a:off x="669934" y="4287814"/>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6" name="Conector recto 15">
            <a:extLst>
              <a:ext uri="{FF2B5EF4-FFF2-40B4-BE49-F238E27FC236}">
                <a16:creationId xmlns:a16="http://schemas.microsoft.com/office/drawing/2014/main" id="{99BFC32C-22C8-4186-AD53-00C89137392E}"/>
              </a:ext>
            </a:extLst>
          </p:cNvPr>
          <p:cNvCxnSpPr>
            <a:cxnSpLocks/>
          </p:cNvCxnSpPr>
          <p:nvPr/>
        </p:nvCxnSpPr>
        <p:spPr>
          <a:xfrm>
            <a:off x="2842873" y="3522987"/>
            <a:ext cx="0" cy="515709"/>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C7355036-FAE9-4918-9EE6-1E354A63FC68}"/>
              </a:ext>
            </a:extLst>
          </p:cNvPr>
          <p:cNvCxnSpPr>
            <a:cxnSpLocks/>
          </p:cNvCxnSpPr>
          <p:nvPr/>
        </p:nvCxnSpPr>
        <p:spPr>
          <a:xfrm flipV="1">
            <a:off x="8180031" y="2869324"/>
            <a:ext cx="0" cy="583462"/>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43EA18EB-7BD6-4B4A-B18A-1CFA2ADC2DB6}"/>
              </a:ext>
            </a:extLst>
          </p:cNvPr>
          <p:cNvSpPr/>
          <p:nvPr/>
        </p:nvSpPr>
        <p:spPr>
          <a:xfrm>
            <a:off x="7933041" y="199868"/>
            <a:ext cx="3449661" cy="2416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48EE612C-5F25-4EB0-9670-5F8499759BCA}"/>
              </a:ext>
            </a:extLst>
          </p:cNvPr>
          <p:cNvSpPr txBox="1"/>
          <p:nvPr/>
        </p:nvSpPr>
        <p:spPr>
          <a:xfrm>
            <a:off x="8024912" y="310807"/>
            <a:ext cx="3278964" cy="2254463"/>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 Carmen Julia Fajardo Cardona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Arte mesoamericano, arqueología, patrimonio, historia oral, historia general de Honduras, cultura y salud.</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a:effectLst/>
                <a:latin typeface="Segoe UI" panose="020B0502040204020203" pitchFamily="34" charset="0"/>
                <a:cs typeface="Segoe UI" panose="020B0502040204020203" pitchFamily="34" charset="0"/>
              </a:rPr>
              <a:t>Fajardo Cardona, Carmen Julia, Mejía, Mario y Silvia González Carías. 2017. </a:t>
            </a:r>
            <a:r>
              <a:rPr lang="es-MX" sz="1050" i="0" dirty="0">
                <a:solidFill>
                  <a:srgbClr val="333333"/>
                </a:solidFill>
                <a:effectLst/>
                <a:latin typeface="Segoe UI" panose="020B0502040204020203" pitchFamily="34" charset="0"/>
                <a:cs typeface="Segoe UI" panose="020B0502040204020203" pitchFamily="34" charset="0"/>
              </a:rPr>
              <a:t>Caracterización de Prácticas Terapéuticas y Alimentarias Tradicionales en Comunidades Lencas y </a:t>
            </a:r>
            <a:r>
              <a:rPr lang="es-MX" sz="1050" i="0" dirty="0" err="1">
                <a:solidFill>
                  <a:srgbClr val="333333"/>
                </a:solidFill>
                <a:effectLst/>
                <a:latin typeface="Segoe UI" panose="020B0502040204020203" pitchFamily="34" charset="0"/>
                <a:cs typeface="Segoe UI" panose="020B0502040204020203" pitchFamily="34" charset="0"/>
              </a:rPr>
              <a:t>Chortís</a:t>
            </a:r>
            <a:r>
              <a:rPr lang="es-MX" sz="1050" i="0" dirty="0">
                <a:solidFill>
                  <a:srgbClr val="333333"/>
                </a:solidFill>
                <a:effectLst/>
                <a:latin typeface="Segoe UI" panose="020B0502040204020203" pitchFamily="34" charset="0"/>
                <a:cs typeface="Segoe UI" panose="020B0502040204020203" pitchFamily="34" charset="0"/>
              </a:rPr>
              <a:t>, Tegucigalpa, Honduras, Ediciones Guardabarranco.</a:t>
            </a:r>
            <a:endParaRPr lang="es-MX" sz="1050" dirty="0">
              <a:latin typeface="Segoe UI" panose="020B0502040204020203" pitchFamily="34" charset="0"/>
              <a:cs typeface="Segoe UI" panose="020B0502040204020203" pitchFamily="34" charset="0"/>
            </a:endParaRPr>
          </a:p>
        </p:txBody>
      </p:sp>
      <p:sp>
        <p:nvSpPr>
          <p:cNvPr id="20" name="Elipse 19">
            <a:extLst>
              <a:ext uri="{FF2B5EF4-FFF2-40B4-BE49-F238E27FC236}">
                <a16:creationId xmlns:a16="http://schemas.microsoft.com/office/drawing/2014/main" id="{844F7186-F504-49C5-8919-ECED822F9C79}"/>
              </a:ext>
            </a:extLst>
          </p:cNvPr>
          <p:cNvSpPr/>
          <p:nvPr/>
        </p:nvSpPr>
        <p:spPr>
          <a:xfrm>
            <a:off x="6344141" y="326574"/>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24">
            <a:extLst>
              <a:ext uri="{FF2B5EF4-FFF2-40B4-BE49-F238E27FC236}">
                <a16:creationId xmlns:a16="http://schemas.microsoft.com/office/drawing/2014/main" id="{5A0B217B-0CA0-4529-97B7-04B1946FFF2A}"/>
              </a:ext>
            </a:extLst>
          </p:cNvPr>
          <p:cNvSpPr/>
          <p:nvPr/>
        </p:nvSpPr>
        <p:spPr>
          <a:xfrm>
            <a:off x="7933042" y="4287814"/>
            <a:ext cx="3195782" cy="2430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CuadroTexto 25">
            <a:extLst>
              <a:ext uri="{FF2B5EF4-FFF2-40B4-BE49-F238E27FC236}">
                <a16:creationId xmlns:a16="http://schemas.microsoft.com/office/drawing/2014/main" id="{11B828E7-328C-4760-9A1F-CBAD58E14864}"/>
              </a:ext>
            </a:extLst>
          </p:cNvPr>
          <p:cNvSpPr txBox="1"/>
          <p:nvPr/>
        </p:nvSpPr>
        <p:spPr>
          <a:xfrm>
            <a:off x="8024912" y="4382148"/>
            <a:ext cx="3096664" cy="2208297"/>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Karla Josefa Milla Escobar (1971)</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050" dirty="0">
                <a:latin typeface="Segoe UI" panose="020B0502040204020203" pitchFamily="34" charset="0"/>
                <a:cs typeface="Segoe UI" panose="020B0502040204020203" pitchFamily="34" charset="0"/>
              </a:rPr>
              <a:t>Estudios rurales, movimientos sociales, mujeres, historia de Honduras. </a:t>
            </a:r>
          </a:p>
          <a:p>
            <a:endParaRPr lang="es-MX" sz="1100" b="1"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a:effectLst/>
                <a:latin typeface="Segoe UI" panose="020B0502040204020203" pitchFamily="34" charset="0"/>
                <a:cs typeface="Segoe UI" panose="020B0502040204020203" pitchFamily="34" charset="0"/>
              </a:rPr>
              <a:t>Karla Josefa Milla Escobar. 2021. Acercamiento cultural a los retos educativos en </a:t>
            </a:r>
            <a:r>
              <a:rPr lang="es-MX" sz="1050" dirty="0">
                <a:latin typeface="Segoe UI" panose="020B0502040204020203" pitchFamily="34" charset="0"/>
                <a:cs typeface="Segoe UI" panose="020B0502040204020203" pitchFamily="34" charset="0"/>
              </a:rPr>
              <a:t>tiempos de pandemia</a:t>
            </a:r>
            <a:r>
              <a:rPr lang="es-MX" sz="1050" b="0" i="0" dirty="0">
                <a:effectLst/>
                <a:latin typeface="Segoe UI" panose="020B0502040204020203" pitchFamily="34" charset="0"/>
                <a:cs typeface="Segoe UI" panose="020B0502040204020203" pitchFamily="34" charset="0"/>
              </a:rPr>
              <a:t>, en </a:t>
            </a:r>
            <a:r>
              <a:rPr lang="en-US" sz="1050" dirty="0" err="1">
                <a:latin typeface="Segoe UI" panose="020B0502040204020203" pitchFamily="34" charset="0"/>
                <a:cs typeface="Segoe UI" panose="020B0502040204020203" pitchFamily="34" charset="0"/>
              </a:rPr>
              <a:t>Boletín</a:t>
            </a:r>
            <a:r>
              <a:rPr lang="en-US" sz="1050" dirty="0">
                <a:latin typeface="Segoe UI" panose="020B0502040204020203" pitchFamily="34" charset="0"/>
                <a:cs typeface="Segoe UI" panose="020B0502040204020203" pitchFamily="34" charset="0"/>
              </a:rPr>
              <a:t> </a:t>
            </a:r>
            <a:r>
              <a:rPr lang="en-US" sz="1050" dirty="0" err="1">
                <a:latin typeface="Segoe UI" panose="020B0502040204020203" pitchFamily="34" charset="0"/>
                <a:cs typeface="Segoe UI" panose="020B0502040204020203" pitchFamily="34" charset="0"/>
              </a:rPr>
              <a:t>Científico</a:t>
            </a:r>
            <a:r>
              <a:rPr lang="en-US" sz="1050" dirty="0">
                <a:latin typeface="Segoe UI" panose="020B0502040204020203" pitchFamily="34" charset="0"/>
                <a:cs typeface="Segoe UI" panose="020B0502040204020203" pitchFamily="34" charset="0"/>
              </a:rPr>
              <a:t> Sapiens Research, vol. 11, </a:t>
            </a:r>
            <a:r>
              <a:rPr lang="en-US" sz="1050" dirty="0" err="1">
                <a:latin typeface="Segoe UI" panose="020B0502040204020203" pitchFamily="34" charset="0"/>
                <a:cs typeface="Segoe UI" panose="020B0502040204020203" pitchFamily="34" charset="0"/>
              </a:rPr>
              <a:t>núm</a:t>
            </a:r>
            <a:r>
              <a:rPr lang="en-US" sz="1050" dirty="0">
                <a:latin typeface="Segoe UI" panose="020B0502040204020203" pitchFamily="34" charset="0"/>
                <a:cs typeface="Segoe UI" panose="020B0502040204020203" pitchFamily="34" charset="0"/>
              </a:rPr>
              <a:t>. 2, pp. 49-54. </a:t>
            </a:r>
          </a:p>
          <a:p>
            <a:pPr algn="just"/>
            <a:endParaRPr lang="en-US" sz="1050" dirty="0">
              <a:latin typeface="Segoe UI" panose="020B0502040204020203" pitchFamily="34" charset="0"/>
              <a:cs typeface="Segoe UI" panose="020B0502040204020203" pitchFamily="34" charset="0"/>
            </a:endParaRPr>
          </a:p>
          <a:p>
            <a:pPr algn="just"/>
            <a:r>
              <a:rPr lang="es-MX" sz="900" dirty="0">
                <a:solidFill>
                  <a:srgbClr val="FF0000"/>
                </a:solidFill>
                <a:latin typeface="Segoe UI" panose="020B0502040204020203" pitchFamily="34" charset="0"/>
                <a:cs typeface="Segoe UI" panose="020B0502040204020203" pitchFamily="34" charset="0"/>
              </a:rPr>
              <a:t>Consultora independiente, México</a:t>
            </a:r>
          </a:p>
        </p:txBody>
      </p:sp>
      <p:sp>
        <p:nvSpPr>
          <p:cNvPr id="27" name="Elipse 26">
            <a:extLst>
              <a:ext uri="{FF2B5EF4-FFF2-40B4-BE49-F238E27FC236}">
                <a16:creationId xmlns:a16="http://schemas.microsoft.com/office/drawing/2014/main" id="{19641014-7957-43C2-8960-CC52F5FD15DF}"/>
              </a:ext>
            </a:extLst>
          </p:cNvPr>
          <p:cNvSpPr/>
          <p:nvPr/>
        </p:nvSpPr>
        <p:spPr>
          <a:xfrm>
            <a:off x="6421302" y="4290721"/>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8" name="Conector recto 27">
            <a:extLst>
              <a:ext uri="{FF2B5EF4-FFF2-40B4-BE49-F238E27FC236}">
                <a16:creationId xmlns:a16="http://schemas.microsoft.com/office/drawing/2014/main" id="{5D834A5F-0D60-4B10-AA99-5561D348B775}"/>
              </a:ext>
            </a:extLst>
          </p:cNvPr>
          <p:cNvCxnSpPr>
            <a:cxnSpLocks/>
          </p:cNvCxnSpPr>
          <p:nvPr/>
        </p:nvCxnSpPr>
        <p:spPr>
          <a:xfrm>
            <a:off x="8024912" y="3592467"/>
            <a:ext cx="0" cy="509016"/>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B8AA62A-09AE-4077-9282-D68B457FC59B}"/>
              </a:ext>
            </a:extLst>
          </p:cNvPr>
          <p:cNvSpPr txBox="1"/>
          <p:nvPr/>
        </p:nvSpPr>
        <p:spPr>
          <a:xfrm>
            <a:off x="5690666" y="3201269"/>
            <a:ext cx="1461272" cy="461665"/>
          </a:xfrm>
          <a:prstGeom prst="rect">
            <a:avLst/>
          </a:prstGeom>
          <a:noFill/>
        </p:spPr>
        <p:txBody>
          <a:bodyPr wrap="square" rtlCol="0">
            <a:spAutoFit/>
          </a:bodyPr>
          <a:lstStyle/>
          <a:p>
            <a:r>
              <a:rPr lang="es-MX" sz="2400" b="1" dirty="0">
                <a:solidFill>
                  <a:schemeClr val="bg1"/>
                </a:solidFill>
              </a:rPr>
              <a:t>Honduras</a:t>
            </a:r>
          </a:p>
        </p:txBody>
      </p:sp>
    </p:spTree>
    <p:extLst>
      <p:ext uri="{BB962C8B-B14F-4D97-AF65-F5344CB8AC3E}">
        <p14:creationId xmlns:p14="http://schemas.microsoft.com/office/powerpoint/2010/main" val="2120888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B076B332-2337-44D6-AC21-4F8FD70F0857}"/>
              </a:ext>
            </a:extLst>
          </p:cNvPr>
          <p:cNvCxnSpPr>
            <a:cxnSpLocks/>
          </p:cNvCxnSpPr>
          <p:nvPr/>
        </p:nvCxnSpPr>
        <p:spPr>
          <a:xfrm>
            <a:off x="0" y="3429000"/>
            <a:ext cx="12192000" cy="0"/>
          </a:xfrm>
          <a:prstGeom prst="line">
            <a:avLst/>
          </a:prstGeom>
          <a:ln w="254000">
            <a:solidFill>
              <a:srgbClr val="2F5597"/>
            </a:solidFill>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B8AA62A-09AE-4077-9282-D68B457FC59B}"/>
              </a:ext>
            </a:extLst>
          </p:cNvPr>
          <p:cNvSpPr txBox="1"/>
          <p:nvPr/>
        </p:nvSpPr>
        <p:spPr>
          <a:xfrm>
            <a:off x="5459270" y="3198167"/>
            <a:ext cx="1939058" cy="461665"/>
          </a:xfrm>
          <a:prstGeom prst="rect">
            <a:avLst/>
          </a:prstGeom>
          <a:noFill/>
        </p:spPr>
        <p:txBody>
          <a:bodyPr wrap="square" rtlCol="0">
            <a:spAutoFit/>
          </a:bodyPr>
          <a:lstStyle/>
          <a:p>
            <a:r>
              <a:rPr lang="es-MX" sz="2400" b="1" dirty="0">
                <a:solidFill>
                  <a:schemeClr val="bg1"/>
                </a:solidFill>
              </a:rPr>
              <a:t>El Salvador</a:t>
            </a:r>
          </a:p>
        </p:txBody>
      </p:sp>
      <p:cxnSp>
        <p:nvCxnSpPr>
          <p:cNvPr id="44" name="Conector recto 43">
            <a:extLst>
              <a:ext uri="{FF2B5EF4-FFF2-40B4-BE49-F238E27FC236}">
                <a16:creationId xmlns:a16="http://schemas.microsoft.com/office/drawing/2014/main" id="{09AB1371-73F9-40C8-8EF5-97B32FD26BB7}"/>
              </a:ext>
            </a:extLst>
          </p:cNvPr>
          <p:cNvCxnSpPr>
            <a:cxnSpLocks/>
          </p:cNvCxnSpPr>
          <p:nvPr/>
        </p:nvCxnSpPr>
        <p:spPr>
          <a:xfrm flipV="1">
            <a:off x="2504285" y="2847975"/>
            <a:ext cx="0" cy="442525"/>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54F3D4B3-3E5A-40EE-B74C-E820EB543B4D}"/>
              </a:ext>
            </a:extLst>
          </p:cNvPr>
          <p:cNvSpPr/>
          <p:nvPr/>
        </p:nvSpPr>
        <p:spPr>
          <a:xfrm>
            <a:off x="2152652" y="126125"/>
            <a:ext cx="3195782" cy="2527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EC9130FF-980D-4476-85FA-A02C1F413063}"/>
              </a:ext>
            </a:extLst>
          </p:cNvPr>
          <p:cNvSpPr txBox="1"/>
          <p:nvPr/>
        </p:nvSpPr>
        <p:spPr>
          <a:xfrm>
            <a:off x="2208578" y="193123"/>
            <a:ext cx="3096664" cy="2408352"/>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Ana María Mata </a:t>
            </a:r>
            <a:r>
              <a:rPr lang="es-MX" sz="1100" b="1" dirty="0" err="1">
                <a:solidFill>
                  <a:srgbClr val="2F5597"/>
                </a:solidFill>
                <a:latin typeface="Segoe UI" panose="020B0502040204020203" pitchFamily="34" charset="0"/>
                <a:cs typeface="Segoe UI" panose="020B0502040204020203" pitchFamily="34" charset="0"/>
              </a:rPr>
              <a:t>Parducci</a:t>
            </a:r>
            <a:r>
              <a:rPr lang="es-MX" sz="1100" b="1" dirty="0">
                <a:solidFill>
                  <a:srgbClr val="2F5597"/>
                </a:solidFill>
                <a:latin typeface="Segoe UI" panose="020B0502040204020203" pitchFamily="34" charset="0"/>
                <a:cs typeface="Segoe UI" panose="020B0502040204020203" pitchFamily="34" charset="0"/>
              </a:rPr>
              <a:t>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Cultura, identidad, memoria histórica, patrimonio inmaterial.</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dirty="0"/>
              <a:t>Ana María Mata </a:t>
            </a:r>
            <a:r>
              <a:rPr lang="es-MX" sz="1050" dirty="0" err="1"/>
              <a:t>Parducci</a:t>
            </a:r>
            <a:r>
              <a:rPr lang="es-MX" sz="1050" dirty="0"/>
              <a:t>. 2018. Un recorrido sobre la valorización del patrimonio cultural inmaterial en El Salvador, en Intersecciones repensar desde El Salvador entre cultura y desarrollo, San Salvador, El Salvador, Embajada de España en El Salvador, AECID, CCESV y Centro Cultural de España en El Salvador, pp. 94-103.</a:t>
            </a:r>
            <a:endParaRPr lang="es-MX" sz="1050" dirty="0">
              <a:latin typeface="Segoe UI" panose="020B0502040204020203" pitchFamily="34" charset="0"/>
              <a:cs typeface="Segoe UI" panose="020B0502040204020203" pitchFamily="34" charset="0"/>
            </a:endParaRPr>
          </a:p>
        </p:txBody>
      </p:sp>
      <p:sp>
        <p:nvSpPr>
          <p:cNvPr id="2" name="Elipse 1">
            <a:extLst>
              <a:ext uri="{FF2B5EF4-FFF2-40B4-BE49-F238E27FC236}">
                <a16:creationId xmlns:a16="http://schemas.microsoft.com/office/drawing/2014/main" id="{C54EB725-0AF9-4512-B568-AB85A391EAA1}"/>
              </a:ext>
            </a:extLst>
          </p:cNvPr>
          <p:cNvSpPr/>
          <p:nvPr/>
        </p:nvSpPr>
        <p:spPr>
          <a:xfrm>
            <a:off x="668396" y="393205"/>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B2E0743B-C9B3-491A-81B3-8426200E30BE}"/>
              </a:ext>
            </a:extLst>
          </p:cNvPr>
          <p:cNvSpPr/>
          <p:nvPr/>
        </p:nvSpPr>
        <p:spPr>
          <a:xfrm>
            <a:off x="2147683" y="4380341"/>
            <a:ext cx="3773492" cy="2206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CC498652-A6A9-4C9D-BE6D-4FBFA2D3B179}"/>
              </a:ext>
            </a:extLst>
          </p:cNvPr>
          <p:cNvSpPr txBox="1"/>
          <p:nvPr/>
        </p:nvSpPr>
        <p:spPr>
          <a:xfrm>
            <a:off x="2330168" y="4481674"/>
            <a:ext cx="3408522" cy="2108269"/>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Ann </a:t>
            </a:r>
            <a:r>
              <a:rPr lang="es-MX" sz="1100" b="1" dirty="0" err="1">
                <a:solidFill>
                  <a:srgbClr val="2F5597"/>
                </a:solidFill>
                <a:latin typeface="Segoe UI" panose="020B0502040204020203" pitchFamily="34" charset="0"/>
                <a:cs typeface="Segoe UI" panose="020B0502040204020203" pitchFamily="34" charset="0"/>
              </a:rPr>
              <a:t>Olesen</a:t>
            </a:r>
            <a:r>
              <a:rPr lang="es-MX" sz="1100" b="1" dirty="0">
                <a:solidFill>
                  <a:srgbClr val="2F5597"/>
                </a:solidFill>
                <a:latin typeface="Segoe UI" panose="020B0502040204020203" pitchFamily="34" charset="0"/>
                <a:cs typeface="Segoe UI" panose="020B0502040204020203" pitchFamily="34" charset="0"/>
              </a:rPr>
              <a:t>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b="0" i="0" dirty="0">
                <a:solidFill>
                  <a:srgbClr val="575756"/>
                </a:solidFill>
                <a:effectLst/>
                <a:latin typeface="OpenSans-Regular"/>
              </a:rPr>
              <a:t>Migración,  cultura, feminización, remesas.</a:t>
            </a:r>
            <a:endParaRPr lang="es-MX" sz="1100" dirty="0">
              <a:latin typeface="Segoe UI" panose="020B0502040204020203" pitchFamily="34" charset="0"/>
              <a:cs typeface="Segoe UI" panose="020B0502040204020203" pitchFamily="34" charset="0"/>
            </a:endParaRP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dirty="0" err="1">
                <a:latin typeface="Segoe UI" panose="020B0502040204020203" pitchFamily="34" charset="0"/>
                <a:cs typeface="Segoe UI" panose="020B0502040204020203" pitchFamily="34" charset="0"/>
              </a:rPr>
              <a:t>Olesen</a:t>
            </a:r>
            <a:r>
              <a:rPr lang="es-MX" sz="1100" dirty="0">
                <a:latin typeface="Segoe UI" panose="020B0502040204020203" pitchFamily="34" charset="0"/>
                <a:cs typeface="Segoe UI" panose="020B0502040204020203" pitchFamily="34" charset="0"/>
              </a:rPr>
              <a:t>, Ann. 2018. La televisión y su impacto por la trasmisión de representaciones culturales, en Revista Minerva, revista científica multidisciplinaria. El Salvador, año 1, núm. 2, enero-marzo, pp. 34-43.</a:t>
            </a:r>
          </a:p>
          <a:p>
            <a:pPr algn="just"/>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14" name="Elipse 13">
            <a:extLst>
              <a:ext uri="{FF2B5EF4-FFF2-40B4-BE49-F238E27FC236}">
                <a16:creationId xmlns:a16="http://schemas.microsoft.com/office/drawing/2014/main" id="{FBC827E7-FADC-44BC-9F6A-4C06BA8E89F6}"/>
              </a:ext>
            </a:extLst>
          </p:cNvPr>
          <p:cNvSpPr/>
          <p:nvPr/>
        </p:nvSpPr>
        <p:spPr>
          <a:xfrm>
            <a:off x="668396" y="4391358"/>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14">
            <a:extLst>
              <a:ext uri="{FF2B5EF4-FFF2-40B4-BE49-F238E27FC236}">
                <a16:creationId xmlns:a16="http://schemas.microsoft.com/office/drawing/2014/main" id="{354D05A7-3EB0-42A5-BAC8-D468F4DB9105}"/>
              </a:ext>
            </a:extLst>
          </p:cNvPr>
          <p:cNvCxnSpPr>
            <a:cxnSpLocks/>
          </p:cNvCxnSpPr>
          <p:nvPr/>
        </p:nvCxnSpPr>
        <p:spPr>
          <a:xfrm>
            <a:off x="2842873" y="3522987"/>
            <a:ext cx="0" cy="572518"/>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740366B5-CEDA-46A7-A11A-038654415BF5}"/>
              </a:ext>
            </a:extLst>
          </p:cNvPr>
          <p:cNvCxnSpPr>
            <a:cxnSpLocks/>
          </p:cNvCxnSpPr>
          <p:nvPr/>
        </p:nvCxnSpPr>
        <p:spPr>
          <a:xfrm flipV="1">
            <a:off x="8793092" y="2847975"/>
            <a:ext cx="0" cy="497101"/>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E63F89BC-29FE-4F25-BD20-99E777F4316E}"/>
              </a:ext>
            </a:extLst>
          </p:cNvPr>
          <p:cNvSpPr/>
          <p:nvPr/>
        </p:nvSpPr>
        <p:spPr>
          <a:xfrm>
            <a:off x="8325034" y="338603"/>
            <a:ext cx="3428628" cy="231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a:extLst>
              <a:ext uri="{FF2B5EF4-FFF2-40B4-BE49-F238E27FC236}">
                <a16:creationId xmlns:a16="http://schemas.microsoft.com/office/drawing/2014/main" id="{8DEBF899-29E2-470F-8D83-F5AC7C845850}"/>
              </a:ext>
            </a:extLst>
          </p:cNvPr>
          <p:cNvSpPr txBox="1"/>
          <p:nvPr/>
        </p:nvSpPr>
        <p:spPr>
          <a:xfrm>
            <a:off x="8368918" y="459013"/>
            <a:ext cx="3317301" cy="1954381"/>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Ana Silvia Ortiz Gómez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Equidad de género</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r>
              <a:rPr lang="es-MX" sz="1100" dirty="0">
                <a:latin typeface="Segoe UI" panose="020B0502040204020203" pitchFamily="34" charset="0"/>
                <a:cs typeface="Segoe UI" panose="020B0502040204020203" pitchFamily="34" charset="0"/>
              </a:rPr>
              <a:t>2009. Relevancia del Centro de Estudios de Género para la UES y la sociedad salvadoreña, en Voces por la equidad. El Salvador, Centro de Estudios de Género, Universidad de El Salvador, año 1, cuaderno 1, diciembre, pp. 15-16.</a:t>
            </a:r>
            <a:endParaRPr lang="es-MX" sz="1050" dirty="0">
              <a:latin typeface="Segoe UI" panose="020B0502040204020203" pitchFamily="34" charset="0"/>
              <a:cs typeface="Segoe UI" panose="020B0502040204020203" pitchFamily="34" charset="0"/>
            </a:endParaRPr>
          </a:p>
        </p:txBody>
      </p:sp>
      <p:sp>
        <p:nvSpPr>
          <p:cNvPr id="19" name="Elipse 18">
            <a:extLst>
              <a:ext uri="{FF2B5EF4-FFF2-40B4-BE49-F238E27FC236}">
                <a16:creationId xmlns:a16="http://schemas.microsoft.com/office/drawing/2014/main" id="{916C40C6-B225-4353-A740-C9BE44F57513}"/>
              </a:ext>
            </a:extLst>
          </p:cNvPr>
          <p:cNvSpPr/>
          <p:nvPr/>
        </p:nvSpPr>
        <p:spPr>
          <a:xfrm>
            <a:off x="6663406" y="393204"/>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a:extLst>
              <a:ext uri="{FF2B5EF4-FFF2-40B4-BE49-F238E27FC236}">
                <a16:creationId xmlns:a16="http://schemas.microsoft.com/office/drawing/2014/main" id="{355A0075-D957-497D-A45C-D5E2C6BF3111}"/>
              </a:ext>
            </a:extLst>
          </p:cNvPr>
          <p:cNvSpPr/>
          <p:nvPr/>
        </p:nvSpPr>
        <p:spPr>
          <a:xfrm>
            <a:off x="8019504" y="4202418"/>
            <a:ext cx="4039687" cy="2383932"/>
          </a:xfrm>
          <a:prstGeom prst="rect">
            <a:avLst/>
          </a:prstGeom>
          <a:solidFill>
            <a:srgbClr val="D1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3A953441-F7B2-43BE-B301-EF9B6F265A6F}"/>
              </a:ext>
            </a:extLst>
          </p:cNvPr>
          <p:cNvSpPr txBox="1"/>
          <p:nvPr/>
        </p:nvSpPr>
        <p:spPr>
          <a:xfrm>
            <a:off x="8140823" y="4244274"/>
            <a:ext cx="3773492" cy="2392963"/>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Annette Georgina Hernández Rivas (1975)</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Memoria histórica, cartografía participante, territorialidad, conflicto armado, violencia, juventud.</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100" b="0" i="0" dirty="0">
                <a:effectLst/>
                <a:latin typeface="Segoe UI" panose="020B0502040204020203" pitchFamily="34" charset="0"/>
                <a:cs typeface="Segoe UI" panose="020B0502040204020203" pitchFamily="34" charset="0"/>
              </a:rPr>
              <a:t>Hernández Rivas, Georgina. 2019. </a:t>
            </a:r>
            <a:r>
              <a:rPr lang="es-MX" sz="1100" dirty="0">
                <a:latin typeface="Segoe UI" panose="020B0502040204020203" pitchFamily="34" charset="0"/>
                <a:cs typeface="Segoe UI" panose="020B0502040204020203" pitchFamily="34" charset="0"/>
              </a:rPr>
              <a:t>Experiencia cartográfica sobre relatos de éxodo, refugio y repoblación en comunidades rurales en El Salvador de posguerra: el rol de los cartógrafos sociales de la memoria, en Revista Realidad (Ensayos), núm. 153, enero-junio, pp. 49-64.</a:t>
            </a:r>
            <a:r>
              <a:rPr lang="es-MX" dirty="0">
                <a:solidFill>
                  <a:srgbClr val="000000"/>
                </a:solidFill>
                <a:latin typeface="Arial" panose="020B0604020202020204" pitchFamily="34" charset="0"/>
                <a:cs typeface="Segoe UI" panose="020B0502040204020203" pitchFamily="34" charset="0"/>
              </a:rPr>
              <a:t> </a:t>
            </a:r>
            <a:r>
              <a:rPr lang="es-MX" sz="1050" dirty="0" err="1">
                <a:solidFill>
                  <a:srgbClr val="1B1B1B"/>
                </a:solidFill>
                <a:latin typeface="Arial" panose="020B0604020202020204" pitchFamily="34" charset="0"/>
              </a:rPr>
              <a:t>g</a:t>
            </a:r>
            <a:r>
              <a:rPr lang="es-MX" sz="1050" b="0" i="0" u="none" strike="noStrike" baseline="0" dirty="0" err="1">
                <a:solidFill>
                  <a:srgbClr val="1B1B1B"/>
                </a:solidFill>
                <a:latin typeface="Arial" panose="020B0604020202020204" pitchFamily="34" charset="0"/>
              </a:rPr>
              <a:t>eorgina_hr@yahoo</a:t>
            </a:r>
            <a:r>
              <a:rPr lang="es-MX" sz="1050" b="0" i="0" u="none" strike="noStrike" baseline="0" dirty="0">
                <a:solidFill>
                  <a:srgbClr val="1B1B1B"/>
                </a:solidFill>
                <a:latin typeface="Arial" panose="020B0604020202020204" pitchFamily="34" charset="0"/>
              </a:rPr>
              <a:t> </a:t>
            </a:r>
            <a:r>
              <a:rPr lang="es-MX" sz="1050" b="0" i="0" u="none" strike="noStrike" baseline="0" dirty="0">
                <a:solidFill>
                  <a:srgbClr val="2D2D2D"/>
                </a:solidFill>
                <a:latin typeface="Arial" panose="020B0604020202020204" pitchFamily="34" charset="0"/>
              </a:rPr>
              <a:t>.</a:t>
            </a:r>
            <a:r>
              <a:rPr lang="es-MX" sz="1050" b="0" i="0" u="none" strike="noStrike" baseline="0" dirty="0" err="1">
                <a:solidFill>
                  <a:srgbClr val="2D2D2D"/>
                </a:solidFill>
                <a:latin typeface="Arial" panose="020B0604020202020204" pitchFamily="34" charset="0"/>
              </a:rPr>
              <a:t>com</a:t>
            </a:r>
            <a:r>
              <a:rPr lang="es-MX" sz="1050" b="0" i="0" u="none" strike="noStrike" baseline="0" dirty="0">
                <a:solidFill>
                  <a:srgbClr val="2D2D2D"/>
                </a:solidFill>
                <a:latin typeface="Arial" panose="020B0604020202020204" pitchFamily="34" charset="0"/>
              </a:rPr>
              <a:t> </a:t>
            </a:r>
            <a:r>
              <a:rPr lang="es-MX" sz="1050" b="0" i="0" u="none" strike="noStrike" baseline="0" dirty="0">
                <a:solidFill>
                  <a:srgbClr val="FF0000"/>
                </a:solidFill>
                <a:latin typeface="Arial" panose="020B0604020202020204" pitchFamily="34" charset="0"/>
              </a:rPr>
              <a:t>No feminista</a:t>
            </a:r>
            <a:endParaRPr lang="es-MX" sz="1050" dirty="0">
              <a:solidFill>
                <a:srgbClr val="FF0000"/>
              </a:solidFill>
              <a:latin typeface="Segoe UI" panose="020B0502040204020203" pitchFamily="34" charset="0"/>
              <a:cs typeface="Segoe UI" panose="020B0502040204020203" pitchFamily="34" charset="0"/>
            </a:endParaRPr>
          </a:p>
        </p:txBody>
      </p:sp>
      <p:sp>
        <p:nvSpPr>
          <p:cNvPr id="22" name="Elipse 21">
            <a:extLst>
              <a:ext uri="{FF2B5EF4-FFF2-40B4-BE49-F238E27FC236}">
                <a16:creationId xmlns:a16="http://schemas.microsoft.com/office/drawing/2014/main" id="{D90F45B1-B78A-480A-A6AC-8FAA25D8B49F}"/>
              </a:ext>
            </a:extLst>
          </p:cNvPr>
          <p:cNvSpPr/>
          <p:nvPr/>
        </p:nvSpPr>
        <p:spPr>
          <a:xfrm>
            <a:off x="6428799" y="4380341"/>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9" name="Conector recto 28">
            <a:extLst>
              <a:ext uri="{FF2B5EF4-FFF2-40B4-BE49-F238E27FC236}">
                <a16:creationId xmlns:a16="http://schemas.microsoft.com/office/drawing/2014/main" id="{4C2A79B5-0974-4E9E-827F-F8B0D2AD27C9}"/>
              </a:ext>
            </a:extLst>
          </p:cNvPr>
          <p:cNvCxnSpPr>
            <a:cxnSpLocks/>
          </p:cNvCxnSpPr>
          <p:nvPr/>
        </p:nvCxnSpPr>
        <p:spPr>
          <a:xfrm>
            <a:off x="8610983" y="3522987"/>
            <a:ext cx="0" cy="572518"/>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229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B076B332-2337-44D6-AC21-4F8FD70F0857}"/>
              </a:ext>
            </a:extLst>
          </p:cNvPr>
          <p:cNvCxnSpPr>
            <a:cxnSpLocks/>
          </p:cNvCxnSpPr>
          <p:nvPr/>
        </p:nvCxnSpPr>
        <p:spPr>
          <a:xfrm>
            <a:off x="0" y="3429000"/>
            <a:ext cx="12192000" cy="0"/>
          </a:xfrm>
          <a:prstGeom prst="line">
            <a:avLst/>
          </a:prstGeom>
          <a:ln w="254000">
            <a:solidFill>
              <a:srgbClr val="2F5597"/>
            </a:solidFill>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B8AA62A-09AE-4077-9282-D68B457FC59B}"/>
              </a:ext>
            </a:extLst>
          </p:cNvPr>
          <p:cNvSpPr txBox="1"/>
          <p:nvPr/>
        </p:nvSpPr>
        <p:spPr>
          <a:xfrm>
            <a:off x="5459270" y="3198167"/>
            <a:ext cx="1939058" cy="461665"/>
          </a:xfrm>
          <a:prstGeom prst="rect">
            <a:avLst/>
          </a:prstGeom>
          <a:noFill/>
        </p:spPr>
        <p:txBody>
          <a:bodyPr wrap="square" rtlCol="0">
            <a:spAutoFit/>
          </a:bodyPr>
          <a:lstStyle/>
          <a:p>
            <a:r>
              <a:rPr lang="es-MX" sz="2400" b="1" dirty="0">
                <a:solidFill>
                  <a:schemeClr val="bg1"/>
                </a:solidFill>
              </a:rPr>
              <a:t>El Salvador</a:t>
            </a:r>
          </a:p>
        </p:txBody>
      </p:sp>
      <p:cxnSp>
        <p:nvCxnSpPr>
          <p:cNvPr id="44" name="Conector recto 43">
            <a:extLst>
              <a:ext uri="{FF2B5EF4-FFF2-40B4-BE49-F238E27FC236}">
                <a16:creationId xmlns:a16="http://schemas.microsoft.com/office/drawing/2014/main" id="{09AB1371-73F9-40C8-8EF5-97B32FD26BB7}"/>
              </a:ext>
            </a:extLst>
          </p:cNvPr>
          <p:cNvCxnSpPr>
            <a:cxnSpLocks/>
          </p:cNvCxnSpPr>
          <p:nvPr/>
        </p:nvCxnSpPr>
        <p:spPr>
          <a:xfrm flipV="1">
            <a:off x="2504285" y="2787588"/>
            <a:ext cx="0" cy="502912"/>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54F3D4B3-3E5A-40EE-B74C-E820EB543B4D}"/>
              </a:ext>
            </a:extLst>
          </p:cNvPr>
          <p:cNvSpPr/>
          <p:nvPr/>
        </p:nvSpPr>
        <p:spPr>
          <a:xfrm>
            <a:off x="2152652" y="338629"/>
            <a:ext cx="3195782" cy="227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EC9130FF-980D-4476-85FA-A02C1F413063}"/>
              </a:ext>
            </a:extLst>
          </p:cNvPr>
          <p:cNvSpPr txBox="1"/>
          <p:nvPr/>
        </p:nvSpPr>
        <p:spPr>
          <a:xfrm>
            <a:off x="2212079" y="357136"/>
            <a:ext cx="3096664" cy="2416046"/>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Carmen Mariana </a:t>
            </a:r>
            <a:r>
              <a:rPr lang="es-MX" sz="1100" b="1" dirty="0" err="1">
                <a:solidFill>
                  <a:srgbClr val="2F5597"/>
                </a:solidFill>
                <a:latin typeface="Segoe UI" panose="020B0502040204020203" pitchFamily="34" charset="0"/>
                <a:cs typeface="Segoe UI" panose="020B0502040204020203" pitchFamily="34" charset="0"/>
              </a:rPr>
              <a:t>Moisa</a:t>
            </a:r>
            <a:r>
              <a:rPr lang="es-MX" sz="1100" b="1" dirty="0">
                <a:solidFill>
                  <a:srgbClr val="2F5597"/>
                </a:solidFill>
                <a:latin typeface="Segoe UI" panose="020B0502040204020203" pitchFamily="34" charset="0"/>
                <a:cs typeface="Segoe UI" panose="020B0502040204020203" pitchFamily="34" charset="0"/>
              </a:rPr>
              <a:t>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Derechos sexuales y reproductivos, despenalización del aborto, derechos humanos de las mujeres.</a:t>
            </a:r>
          </a:p>
          <a:p>
            <a:endParaRPr lang="es-MX" sz="1100" b="1"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err="1">
                <a:effectLst/>
                <a:latin typeface="Segoe UI" panose="020B0502040204020203" pitchFamily="34" charset="0"/>
                <a:cs typeface="Segoe UI" panose="020B0502040204020203" pitchFamily="34" charset="0"/>
              </a:rPr>
              <a:t>Moisa</a:t>
            </a:r>
            <a:r>
              <a:rPr lang="es-MX" sz="1050" b="0" i="0" dirty="0">
                <a:effectLst/>
                <a:latin typeface="Segoe UI" panose="020B0502040204020203" pitchFamily="34" charset="0"/>
                <a:cs typeface="Segoe UI" panose="020B0502040204020203" pitchFamily="34" charset="0"/>
              </a:rPr>
              <a:t>, Mariana. 2018. “Las dolorosas cifras de El Salvador”, en </a:t>
            </a:r>
            <a:r>
              <a:rPr lang="es-MX" sz="1050" b="0" i="1" dirty="0">
                <a:effectLst/>
                <a:latin typeface="Segoe UI" panose="020B0502040204020203" pitchFamily="34" charset="0"/>
                <a:cs typeface="Segoe UI" panose="020B0502040204020203" pitchFamily="34" charset="0"/>
              </a:rPr>
              <a:t>La </a:t>
            </a:r>
            <a:r>
              <a:rPr lang="es-MX" sz="1050" b="0" i="1" dirty="0" err="1">
                <a:effectLst/>
                <a:latin typeface="Segoe UI" panose="020B0502040204020203" pitchFamily="34" charset="0"/>
                <a:cs typeface="Segoe UI" panose="020B0502040204020203" pitchFamily="34" charset="0"/>
              </a:rPr>
              <a:t>Pikaramagazine</a:t>
            </a:r>
            <a:r>
              <a:rPr lang="es-MX" sz="1050" b="0" i="0" dirty="0">
                <a:effectLst/>
                <a:latin typeface="Segoe UI" panose="020B0502040204020203" pitchFamily="34" charset="0"/>
                <a:cs typeface="Segoe UI" panose="020B0502040204020203" pitchFamily="34" charset="0"/>
              </a:rPr>
              <a:t>. El Salvador. </a:t>
            </a:r>
            <a:r>
              <a:rPr lang="es-MX" sz="1050" dirty="0">
                <a:latin typeface="Segoe UI" panose="020B0502040204020203" pitchFamily="34" charset="0"/>
                <a:cs typeface="Segoe UI" panose="020B0502040204020203" pitchFamily="34" charset="0"/>
              </a:rPr>
              <a:t>Se puede consultar en : http://lab.pikaramagazine.com/feminicidios-el-salvador/</a:t>
            </a:r>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2" name="Elipse 1">
            <a:extLst>
              <a:ext uri="{FF2B5EF4-FFF2-40B4-BE49-F238E27FC236}">
                <a16:creationId xmlns:a16="http://schemas.microsoft.com/office/drawing/2014/main" id="{C54EB725-0AF9-4512-B568-AB85A391EAA1}"/>
              </a:ext>
            </a:extLst>
          </p:cNvPr>
          <p:cNvSpPr/>
          <p:nvPr/>
        </p:nvSpPr>
        <p:spPr>
          <a:xfrm>
            <a:off x="668396" y="393205"/>
            <a:ext cx="1283855" cy="1283855"/>
          </a:xfrm>
          <a:prstGeom prst="ellipse">
            <a:avLst/>
          </a:prstGeom>
          <a:blipFill>
            <a:blip r:embed="rId2">
              <a:extLst>
                <a:ext uri="{837473B0-CC2E-450A-ABE3-18F120FF3D39}">
                  <a1611:picAttrSrcUrl xmlns:a1611="http://schemas.microsoft.com/office/drawing/2016/11/main" r:id="rId3"/>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a:extLst>
              <a:ext uri="{FF2B5EF4-FFF2-40B4-BE49-F238E27FC236}">
                <a16:creationId xmlns:a16="http://schemas.microsoft.com/office/drawing/2014/main" id="{FBC827E7-FADC-44BC-9F6A-4C06BA8E89F6}"/>
              </a:ext>
            </a:extLst>
          </p:cNvPr>
          <p:cNvSpPr/>
          <p:nvPr/>
        </p:nvSpPr>
        <p:spPr>
          <a:xfrm>
            <a:off x="695796" y="4405756"/>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14">
            <a:extLst>
              <a:ext uri="{FF2B5EF4-FFF2-40B4-BE49-F238E27FC236}">
                <a16:creationId xmlns:a16="http://schemas.microsoft.com/office/drawing/2014/main" id="{354D05A7-3EB0-42A5-BAC8-D468F4DB9105}"/>
              </a:ext>
            </a:extLst>
          </p:cNvPr>
          <p:cNvCxnSpPr>
            <a:cxnSpLocks/>
          </p:cNvCxnSpPr>
          <p:nvPr/>
        </p:nvCxnSpPr>
        <p:spPr>
          <a:xfrm>
            <a:off x="2842873" y="3428999"/>
            <a:ext cx="0" cy="459510"/>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740366B5-CEDA-46A7-A11A-038654415BF5}"/>
              </a:ext>
            </a:extLst>
          </p:cNvPr>
          <p:cNvCxnSpPr>
            <a:cxnSpLocks/>
          </p:cNvCxnSpPr>
          <p:nvPr/>
        </p:nvCxnSpPr>
        <p:spPr>
          <a:xfrm flipV="1">
            <a:off x="8793092" y="2787588"/>
            <a:ext cx="0" cy="557488"/>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E63F89BC-29FE-4F25-BD20-99E777F4316E}"/>
              </a:ext>
            </a:extLst>
          </p:cNvPr>
          <p:cNvSpPr/>
          <p:nvPr/>
        </p:nvSpPr>
        <p:spPr>
          <a:xfrm>
            <a:off x="8441458" y="257452"/>
            <a:ext cx="3353378" cy="2329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a:extLst>
              <a:ext uri="{FF2B5EF4-FFF2-40B4-BE49-F238E27FC236}">
                <a16:creationId xmlns:a16="http://schemas.microsoft.com/office/drawing/2014/main" id="{8DEBF899-29E2-470F-8D83-F5AC7C845850}"/>
              </a:ext>
            </a:extLst>
          </p:cNvPr>
          <p:cNvSpPr txBox="1"/>
          <p:nvPr/>
        </p:nvSpPr>
        <p:spPr>
          <a:xfrm>
            <a:off x="8520256" y="308663"/>
            <a:ext cx="3195781" cy="2400657"/>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Ana Patricia Castro Fuentes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Género, migración.</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a:effectLst/>
                <a:latin typeface="Segoe UI" panose="020B0502040204020203" pitchFamily="34" charset="0"/>
                <a:cs typeface="Segoe UI" panose="020B0502040204020203" pitchFamily="34" charset="0"/>
              </a:rPr>
              <a:t>Castro Fuentes, Patricia. 2013. </a:t>
            </a:r>
            <a:r>
              <a:rPr lang="es-MX" sz="1050" dirty="0">
                <a:latin typeface="Segoe UI" panose="020B0502040204020203" pitchFamily="34" charset="0"/>
                <a:cs typeface="Segoe UI" panose="020B0502040204020203" pitchFamily="34" charset="0"/>
              </a:rPr>
              <a:t>“Migración y cambio sociocultural en dos comunidades rurales del departamento de Chalatenango, El Salvador”, en </a:t>
            </a:r>
            <a:r>
              <a:rPr lang="es-MX" sz="1050" i="1" dirty="0">
                <a:latin typeface="Segoe UI" panose="020B0502040204020203" pitchFamily="34" charset="0"/>
                <a:cs typeface="Segoe UI" panose="020B0502040204020203" pitchFamily="34" charset="0"/>
              </a:rPr>
              <a:t>Revista Pueblos y Fronteras digita</a:t>
            </a:r>
            <a:r>
              <a:rPr lang="es-MX" sz="1050" dirty="0">
                <a:latin typeface="Segoe UI" panose="020B0502040204020203" pitchFamily="34" charset="0"/>
                <a:cs typeface="Segoe UI" panose="020B0502040204020203" pitchFamily="34" charset="0"/>
              </a:rPr>
              <a:t>l. El Salvador, vol. 8, núm. 15, junio-noviembre, pp. 143-176.</a:t>
            </a:r>
            <a:endParaRPr lang="es-MX" sz="1050" b="0" i="0" dirty="0">
              <a:effectLst/>
              <a:latin typeface="Segoe UI" panose="020B0502040204020203" pitchFamily="34" charset="0"/>
              <a:cs typeface="Segoe UI" panose="020B0502040204020203" pitchFamily="34" charset="0"/>
            </a:endParaRPr>
          </a:p>
          <a:p>
            <a:pPr algn="just"/>
            <a:endParaRPr lang="es-MX" sz="1050" dirty="0">
              <a:latin typeface="Segoe UI" panose="020B0502040204020203" pitchFamily="34" charset="0"/>
              <a:cs typeface="Segoe UI" panose="020B0502040204020203" pitchFamily="34" charset="0"/>
            </a:endParaRPr>
          </a:p>
          <a:p>
            <a:pPr algn="just"/>
            <a:r>
              <a:rPr lang="es-MX" sz="1050" b="0" i="0" dirty="0">
                <a:solidFill>
                  <a:srgbClr val="000000"/>
                </a:solidFill>
                <a:effectLst/>
                <a:latin typeface="verdana" panose="020B0604030504040204" pitchFamily="34" charset="0"/>
              </a:rPr>
              <a:t>patycastrofuentes@gmail.com</a:t>
            </a:r>
            <a:endParaRPr lang="es-MX" sz="1050" b="0" i="0" dirty="0">
              <a:effectLst/>
              <a:latin typeface="Segoe UI" panose="020B0502040204020203" pitchFamily="34" charset="0"/>
              <a:cs typeface="Segoe UI" panose="020B0502040204020203" pitchFamily="34" charset="0"/>
            </a:endParaRPr>
          </a:p>
          <a:p>
            <a:endParaRPr lang="es-MX" sz="1050" dirty="0">
              <a:latin typeface="Segoe UI" panose="020B0502040204020203" pitchFamily="34" charset="0"/>
              <a:cs typeface="Segoe UI" panose="020B0502040204020203" pitchFamily="34" charset="0"/>
            </a:endParaRPr>
          </a:p>
        </p:txBody>
      </p:sp>
      <p:sp>
        <p:nvSpPr>
          <p:cNvPr id="19" name="Elipse 18">
            <a:extLst>
              <a:ext uri="{FF2B5EF4-FFF2-40B4-BE49-F238E27FC236}">
                <a16:creationId xmlns:a16="http://schemas.microsoft.com/office/drawing/2014/main" id="{916C40C6-B225-4353-A740-C9BE44F57513}"/>
              </a:ext>
            </a:extLst>
          </p:cNvPr>
          <p:cNvSpPr/>
          <p:nvPr/>
        </p:nvSpPr>
        <p:spPr>
          <a:xfrm>
            <a:off x="6756400" y="526462"/>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a:extLst>
              <a:ext uri="{FF2B5EF4-FFF2-40B4-BE49-F238E27FC236}">
                <a16:creationId xmlns:a16="http://schemas.microsoft.com/office/drawing/2014/main" id="{355A0075-D957-497D-A45C-D5E2C6BF3111}"/>
              </a:ext>
            </a:extLst>
          </p:cNvPr>
          <p:cNvSpPr/>
          <p:nvPr/>
        </p:nvSpPr>
        <p:spPr>
          <a:xfrm>
            <a:off x="8205466" y="4081738"/>
            <a:ext cx="3762689" cy="2540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Elipse 21">
            <a:extLst>
              <a:ext uri="{FF2B5EF4-FFF2-40B4-BE49-F238E27FC236}">
                <a16:creationId xmlns:a16="http://schemas.microsoft.com/office/drawing/2014/main" id="{D90F45B1-B78A-480A-A6AC-8FAA25D8B49F}"/>
              </a:ext>
            </a:extLst>
          </p:cNvPr>
          <p:cNvSpPr/>
          <p:nvPr/>
        </p:nvSpPr>
        <p:spPr>
          <a:xfrm>
            <a:off x="6756400" y="4405755"/>
            <a:ext cx="1283855" cy="1283855"/>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9" name="Conector recto 28">
            <a:extLst>
              <a:ext uri="{FF2B5EF4-FFF2-40B4-BE49-F238E27FC236}">
                <a16:creationId xmlns:a16="http://schemas.microsoft.com/office/drawing/2014/main" id="{4C2A79B5-0974-4E9E-827F-F8B0D2AD27C9}"/>
              </a:ext>
            </a:extLst>
          </p:cNvPr>
          <p:cNvCxnSpPr>
            <a:cxnSpLocks/>
          </p:cNvCxnSpPr>
          <p:nvPr/>
        </p:nvCxnSpPr>
        <p:spPr>
          <a:xfrm>
            <a:off x="8610983" y="3522987"/>
            <a:ext cx="0" cy="365522"/>
          </a:xfrm>
          <a:prstGeom prst="line">
            <a:avLst/>
          </a:prstGeom>
          <a:ln w="38100" cap="rnd">
            <a:solidFill>
              <a:srgbClr val="2F5597"/>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CC498652-A6A9-4C9D-BE6D-4FBFA2D3B179}"/>
              </a:ext>
            </a:extLst>
          </p:cNvPr>
          <p:cNvSpPr txBox="1"/>
          <p:nvPr/>
        </p:nvSpPr>
        <p:spPr>
          <a:xfrm>
            <a:off x="8264194" y="4295818"/>
            <a:ext cx="3640760" cy="2292935"/>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Amanda Libertad Castro (1981)</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investigación:</a:t>
            </a:r>
          </a:p>
          <a:p>
            <a:r>
              <a:rPr lang="es-MX" sz="1100" dirty="0">
                <a:latin typeface="Segoe UI" panose="020B0502040204020203" pitchFamily="34" charset="0"/>
                <a:cs typeface="Segoe UI" panose="020B0502040204020203" pitchFamily="34" charset="0"/>
              </a:rPr>
              <a:t>Justicia, memoria, desaparición forzada, derechos humanos.</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100" b="0" i="0" dirty="0">
                <a:effectLst/>
                <a:latin typeface="Segoe UI" panose="020B0502040204020203" pitchFamily="34" charset="0"/>
                <a:cs typeface="Segoe UI" panose="020B0502040204020203" pitchFamily="34" charset="0"/>
              </a:rPr>
              <a:t>Castro, Amanda Libertad. 2020. “Construir memoria es honrar la vida”, Alharaca, 4 de noviembre.</a:t>
            </a:r>
            <a:r>
              <a:rPr lang="es-MX" sz="1100" dirty="0">
                <a:latin typeface="Segoe UI" panose="020B0502040204020203" pitchFamily="34" charset="0"/>
                <a:cs typeface="Segoe UI" panose="020B0502040204020203" pitchFamily="34" charset="0"/>
              </a:rPr>
              <a:t> Se puede consultar en: </a:t>
            </a:r>
            <a:r>
              <a:rPr lang="es-MX" sz="1100" b="0" i="0" dirty="0">
                <a:effectLst/>
                <a:latin typeface="Segoe UI" panose="020B0502040204020203" pitchFamily="34" charset="0"/>
                <a:cs typeface="Segoe UI" panose="020B0502040204020203" pitchFamily="34" charset="0"/>
              </a:rPr>
              <a:t>https://www.alharaca.sv/descompases/construir-memoria-es-honrar-la-vida/</a:t>
            </a:r>
          </a:p>
          <a:p>
            <a:pPr algn="just"/>
            <a:r>
              <a:rPr lang="es-MX" sz="1100" b="0" i="0" dirty="0">
                <a:solidFill>
                  <a:srgbClr val="FF0000"/>
                </a:solidFill>
                <a:effectLst/>
                <a:latin typeface="Segoe UI" panose="020B0502040204020203" pitchFamily="34" charset="0"/>
                <a:cs typeface="Segoe UI" panose="020B0502040204020203" pitchFamily="34" charset="0"/>
              </a:rPr>
              <a:t>https://twitter.com/amandalibertadc</a:t>
            </a:r>
            <a:endParaRPr lang="es-MX" sz="1050" dirty="0">
              <a:latin typeface="Segoe UI" panose="020B0502040204020203" pitchFamily="34" charset="0"/>
              <a:cs typeface="Segoe UI" panose="020B0502040204020203" pitchFamily="34" charset="0"/>
            </a:endParaRPr>
          </a:p>
        </p:txBody>
      </p:sp>
      <p:sp>
        <p:nvSpPr>
          <p:cNvPr id="3" name="Rectángulo 2">
            <a:extLst>
              <a:ext uri="{FF2B5EF4-FFF2-40B4-BE49-F238E27FC236}">
                <a16:creationId xmlns:a16="http://schemas.microsoft.com/office/drawing/2014/main" id="{EDE2AE05-AD00-BF64-0D44-F13DB0F2DA21}"/>
              </a:ext>
            </a:extLst>
          </p:cNvPr>
          <p:cNvSpPr/>
          <p:nvPr/>
        </p:nvSpPr>
        <p:spPr>
          <a:xfrm>
            <a:off x="2129177" y="4107087"/>
            <a:ext cx="3866980" cy="2664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3C8B134A-73BC-60BC-C699-B5FD4A994D03}"/>
              </a:ext>
            </a:extLst>
          </p:cNvPr>
          <p:cNvSpPr txBox="1"/>
          <p:nvPr/>
        </p:nvSpPr>
        <p:spPr>
          <a:xfrm>
            <a:off x="2144862" y="4184913"/>
            <a:ext cx="3795875" cy="2593018"/>
          </a:xfrm>
          <a:prstGeom prst="rect">
            <a:avLst/>
          </a:prstGeom>
          <a:noFill/>
        </p:spPr>
        <p:txBody>
          <a:bodyPr wrap="square" rtlCol="0">
            <a:spAutoFit/>
          </a:bodyPr>
          <a:lstStyle/>
          <a:p>
            <a:pPr algn="ctr"/>
            <a:r>
              <a:rPr lang="es-MX" sz="1100" b="1" dirty="0">
                <a:solidFill>
                  <a:srgbClr val="2F5597"/>
                </a:solidFill>
                <a:latin typeface="Segoe UI" panose="020B0502040204020203" pitchFamily="34" charset="0"/>
                <a:cs typeface="Segoe UI" panose="020B0502040204020203" pitchFamily="34" charset="0"/>
              </a:rPr>
              <a:t>Las Dignas, organización social (19--)</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Líneas de acción:</a:t>
            </a:r>
          </a:p>
          <a:p>
            <a:r>
              <a:rPr lang="es-MX" sz="1100" dirty="0">
                <a:latin typeface="Segoe UI" panose="020B0502040204020203" pitchFamily="34" charset="0"/>
                <a:cs typeface="Segoe UI" panose="020B0502040204020203" pitchFamily="34" charset="0"/>
              </a:rPr>
              <a:t>I</a:t>
            </a:r>
            <a:r>
              <a:rPr lang="es-MX" sz="1100" b="0" i="0" dirty="0">
                <a:effectLst/>
                <a:latin typeface="Segoe UI" panose="020B0502040204020203" pitchFamily="34" charset="0"/>
                <a:cs typeface="Segoe UI" panose="020B0502040204020203" pitchFamily="34" charset="0"/>
              </a:rPr>
              <a:t>mpulsar demandas concretas de las mujeres hacia las instancias del Estado, investigación de la realidad de las mujeres, formación de feministas, comunicación, divulgación y sensibilización social, asesoría legal y psicológica, acompañamiento a grupos de mujeres.</a:t>
            </a:r>
          </a:p>
          <a:p>
            <a:endParaRPr lang="es-MX" sz="1100" dirty="0">
              <a:latin typeface="Segoe UI" panose="020B0502040204020203" pitchFamily="34" charset="0"/>
              <a:cs typeface="Segoe UI" panose="020B0502040204020203" pitchFamily="34" charset="0"/>
            </a:endParaRPr>
          </a:p>
          <a:p>
            <a:r>
              <a:rPr lang="es-MX" sz="1100" b="1" dirty="0">
                <a:latin typeface="Segoe UI" panose="020B0502040204020203" pitchFamily="34" charset="0"/>
                <a:cs typeface="Segoe UI" panose="020B0502040204020203" pitchFamily="34" charset="0"/>
              </a:rPr>
              <a:t>Publicaciones:</a:t>
            </a:r>
          </a:p>
          <a:p>
            <a:pPr algn="just"/>
            <a:r>
              <a:rPr lang="es-MX" sz="1050" b="0" i="0" dirty="0">
                <a:effectLst/>
                <a:latin typeface="Segoe UI" panose="020B0502040204020203" pitchFamily="34" charset="0"/>
                <a:cs typeface="Segoe UI" panose="020B0502040204020203" pitchFamily="34" charset="0"/>
              </a:rPr>
              <a:t>Las dignas. 2017. Sistematización del proceso de formación en derechos sexuales y reproductivos. El Salvador, Unión Europea, Gobierno Vasco, </a:t>
            </a:r>
            <a:r>
              <a:rPr lang="es-MX" sz="1050" b="0" i="0" dirty="0" err="1">
                <a:effectLst/>
                <a:latin typeface="Segoe UI" panose="020B0502040204020203" pitchFamily="34" charset="0"/>
                <a:cs typeface="Segoe UI" panose="020B0502040204020203" pitchFamily="34" charset="0"/>
              </a:rPr>
              <a:t>Mugarik</a:t>
            </a:r>
            <a:r>
              <a:rPr lang="es-MX" sz="1050" b="0" i="0" dirty="0">
                <a:effectLst/>
                <a:latin typeface="Segoe UI" panose="020B0502040204020203" pitchFamily="34" charset="0"/>
                <a:cs typeface="Segoe UI" panose="020B0502040204020203" pitchFamily="34" charset="0"/>
              </a:rPr>
              <a:t> Gabe, Las dignas.</a:t>
            </a:r>
          </a:p>
          <a:p>
            <a:pPr algn="just"/>
            <a:r>
              <a:rPr lang="es-MX" sz="1050" b="0" i="0" dirty="0">
                <a:solidFill>
                  <a:srgbClr val="FF0000"/>
                </a:solidFill>
                <a:effectLst/>
                <a:latin typeface="Segoe UI" panose="020B0502040204020203" pitchFamily="34" charset="0"/>
                <a:cs typeface="Segoe UI" panose="020B0502040204020203" pitchFamily="34" charset="0"/>
              </a:rPr>
              <a:t>http://www.lasdignas.org.sv/category/libros-las-dignas/</a:t>
            </a:r>
          </a:p>
          <a:p>
            <a:endParaRPr lang="es-MX" sz="10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19473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 advTm="3000">
        <p159:morph option="byObject"/>
      </p:transition>
    </mc:Choice>
    <mc:Fallback xmlns="">
      <p:transition advTm="3000">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10597</TotalTime>
  <Words>2615</Words>
  <Application>Microsoft Office PowerPoint</Application>
  <PresentationFormat>Panorámica</PresentationFormat>
  <Paragraphs>320</Paragraphs>
  <Slides>14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14</vt:i4>
      </vt:variant>
    </vt:vector>
  </HeadingPairs>
  <TitlesOfParts>
    <vt:vector size="25" baseType="lpstr">
      <vt:lpstr>Arial</vt:lpstr>
      <vt:lpstr>Bahnschrift</vt:lpstr>
      <vt:lpstr>Calibri</vt:lpstr>
      <vt:lpstr>Calibri Light</vt:lpstr>
      <vt:lpstr>Lato</vt:lpstr>
      <vt:lpstr>Lora</vt:lpstr>
      <vt:lpstr>OpenSans-Regular</vt:lpstr>
      <vt:lpstr>Raleway</vt:lpstr>
      <vt:lpstr>Segoe UI</vt:lpstr>
      <vt:lpstr>verdana</vt:lpstr>
      <vt:lpstr>Tema de Office</vt:lpstr>
      <vt:lpstr>Cartografías de la antropología feminista en México, Centroamérica y El Caribe  </vt:lpstr>
      <vt:lpstr>Centroamérica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Hermelinda Mendoza</dc:creator>
  <cp:lastModifiedBy>Hermelinda Mendoza</cp:lastModifiedBy>
  <cp:revision>779</cp:revision>
  <dcterms:created xsi:type="dcterms:W3CDTF">2021-07-22T00:19:40Z</dcterms:created>
  <dcterms:modified xsi:type="dcterms:W3CDTF">2023-08-02T01:02:04Z</dcterms:modified>
</cp:coreProperties>
</file>